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7" r:id="rId4"/>
  </p:sldMasterIdLst>
  <p:notesMasterIdLst>
    <p:notesMasterId r:id="rId34"/>
  </p:notesMasterIdLst>
  <p:sldIdLst>
    <p:sldId id="348" r:id="rId5"/>
    <p:sldId id="389" r:id="rId6"/>
    <p:sldId id="368" r:id="rId7"/>
    <p:sldId id="266" r:id="rId8"/>
    <p:sldId id="369" r:id="rId9"/>
    <p:sldId id="364" r:id="rId10"/>
    <p:sldId id="301" r:id="rId11"/>
    <p:sldId id="355" r:id="rId12"/>
    <p:sldId id="524" r:id="rId13"/>
    <p:sldId id="526" r:id="rId14"/>
    <p:sldId id="525" r:id="rId15"/>
    <p:sldId id="537" r:id="rId16"/>
    <p:sldId id="509" r:id="rId17"/>
    <p:sldId id="522" r:id="rId18"/>
    <p:sldId id="527" r:id="rId19"/>
    <p:sldId id="528" r:id="rId20"/>
    <p:sldId id="381" r:id="rId21"/>
    <p:sldId id="382" r:id="rId22"/>
    <p:sldId id="530" r:id="rId23"/>
    <p:sldId id="529" r:id="rId24"/>
    <p:sldId id="531" r:id="rId25"/>
    <p:sldId id="503" r:id="rId26"/>
    <p:sldId id="278" r:id="rId27"/>
    <p:sldId id="532" r:id="rId28"/>
    <p:sldId id="533" r:id="rId29"/>
    <p:sldId id="534" r:id="rId30"/>
    <p:sldId id="535" r:id="rId31"/>
    <p:sldId id="386" r:id="rId32"/>
    <p:sldId id="4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 id="389"/>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24"/>
            <p14:sldId id="526"/>
            <p14:sldId id="525"/>
            <p14:sldId id="537"/>
          </p14:sldIdLst>
        </p14:section>
        <p14:section name="Talk Tasks and CfUs" id="{4C9413DB-D0EA-4B28-BCAD-DF427EF851DC}">
          <p14:sldIdLst>
            <p14:sldId id="509"/>
            <p14:sldId id="522"/>
            <p14:sldId id="527"/>
            <p14:sldId id="528"/>
            <p14:sldId id="381"/>
            <p14:sldId id="382"/>
          </p14:sldIdLst>
        </p14:section>
        <p14:section name="IP/Activity section" id="{7BE6C088-FF53-8841-BAB4-205CA899FCE1}">
          <p14:sldIdLst>
            <p14:sldId id="530"/>
            <p14:sldId id="529"/>
            <p14:sldId id="531"/>
            <p14:sldId id="503"/>
            <p14:sldId id="278"/>
            <p14:sldId id="532"/>
            <p14:sldId id="533"/>
            <p14:sldId id="534"/>
            <p14:sldId id="535"/>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AF2789-EED2-DF4A-A2BD-178A6B87C4B2}" v="88" dt="2024-03-15T11:06:29.839"/>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160"/>
    <p:restoredTop sz="72871" autoAdjust="0"/>
  </p:normalViewPr>
  <p:slideViewPr>
    <p:cSldViewPr snapToGrid="0">
      <p:cViewPr varScale="1">
        <p:scale>
          <a:sx n="73" d="100"/>
          <a:sy n="73" d="100"/>
        </p:scale>
        <p:origin x="88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2218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We know from lesson 3 that we can calculate how many moles of a substance are present if we are given a mass in grams. </a:t>
            </a:r>
          </a:p>
          <a:p>
            <a:r>
              <a:rPr lang="en-GB" i="1" dirty="0"/>
              <a:t>What is the equation that links number of moles, mass and relative formula mass (Mr)?</a:t>
            </a:r>
          </a:p>
          <a:p>
            <a:r>
              <a:rPr lang="en-GB" b="1" i="1" dirty="0"/>
              <a:t>Number of moles = mass/Mr</a:t>
            </a:r>
          </a:p>
          <a:p>
            <a:r>
              <a:rPr lang="en-GB" i="1" dirty="0"/>
              <a:t>What is relative formula mass? Where can we find that?</a:t>
            </a:r>
          </a:p>
          <a:p>
            <a:r>
              <a:rPr lang="en-GB" b="1" i="1" dirty="0"/>
              <a:t>The sum of the relative atomic masses of the elements in a compound/formula. Relative atomic masses are given in the periodic table. </a:t>
            </a:r>
          </a:p>
          <a:p>
            <a:r>
              <a:rPr lang="en-GB" dirty="0"/>
              <a:t>This means that if we have a mass in grams, we can calculate the number of moles present because we can always calculate Mr if we know the chemical formula. </a:t>
            </a:r>
          </a:p>
          <a:p>
            <a:r>
              <a:rPr lang="en-GB" dirty="0"/>
              <a:t>Let’s do an example. </a:t>
            </a:r>
          </a:p>
          <a:p>
            <a:r>
              <a:rPr lang="en-GB" dirty="0"/>
              <a:t>Calculate the mass of potassium oxide that can be made from 78 g of potassium. </a:t>
            </a:r>
          </a:p>
          <a:p>
            <a:r>
              <a:rPr lang="en-GB" dirty="0"/>
              <a:t>As with any calculation, we can first identify the values that we are given. 78 g is the mass in grams. </a:t>
            </a:r>
          </a:p>
          <a:p>
            <a:r>
              <a:rPr lang="en-GB" i="1" dirty="0"/>
              <a:t>What else can we get from the chemical equation?</a:t>
            </a:r>
          </a:p>
          <a:p>
            <a:r>
              <a:rPr lang="en-GB" b="1" i="1" dirty="0"/>
              <a:t>The Mr. For potassium this is 39. </a:t>
            </a:r>
          </a:p>
          <a:p>
            <a:r>
              <a:rPr lang="en-GB" b="0" i="0" dirty="0"/>
              <a:t>We can use the mass in grams and the Mr to calculate the number of moles of potassium that would have reacted.</a:t>
            </a:r>
          </a:p>
          <a:p>
            <a:r>
              <a:rPr lang="en-GB" b="0" i="0" dirty="0"/>
              <a:t>This gives us 2 mol of potassium. </a:t>
            </a:r>
          </a:p>
          <a:p>
            <a:r>
              <a:rPr lang="en-GB" b="0" i="0" dirty="0"/>
              <a:t>If 2 mol of potassium reacted, how many moles of potassium oxide would have been made?</a:t>
            </a:r>
          </a:p>
          <a:p>
            <a:r>
              <a:rPr lang="en-GB" b="0" i="0" dirty="0"/>
              <a:t>4:2 ratio, which can be simplified to 2:1. </a:t>
            </a:r>
          </a:p>
          <a:p>
            <a:r>
              <a:rPr lang="en-GB" b="0" i="0" dirty="0"/>
              <a:t>How many moles of potassium oxide would have been made?</a:t>
            </a:r>
          </a:p>
          <a:p>
            <a:r>
              <a:rPr lang="en-GB" b="0" i="0" dirty="0"/>
              <a:t>1 mol. </a:t>
            </a:r>
          </a:p>
          <a:p>
            <a:r>
              <a:rPr lang="en-GB" b="0" i="0" dirty="0"/>
              <a:t>We can now use this number of moles and the Mr of potassium oxide to find the mass of potassium oxide that would have been made. </a:t>
            </a:r>
          </a:p>
          <a:p>
            <a:r>
              <a:rPr lang="en-GB" b="0" i="0" dirty="0"/>
              <a:t>What is the Mr of potassium oxide?</a:t>
            </a:r>
          </a:p>
          <a:p>
            <a:r>
              <a:rPr lang="en-GB" b="0" i="0" dirty="0"/>
              <a:t>(39x2)+16 = 94</a:t>
            </a:r>
          </a:p>
          <a:p>
            <a:r>
              <a:rPr lang="en-GB" b="0" i="0" dirty="0"/>
              <a:t>We can substitute this into the equation, giving us a mass in grams of 94 g of potassium oxide. </a:t>
            </a:r>
          </a:p>
          <a:p>
            <a:r>
              <a:rPr lang="en-GB" b="0" i="0" dirty="0"/>
              <a:t>We could also use the same method to find the mass of oxygen that reacted, but this time the question is not asking us this.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2882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This table method can be used to support students with a clear structure.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43713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not correct. The coefficients in the balanced equation show the mole ratio. This is not the same as the mass in grams, as 1 mole of each different substance would have a different mass. </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6206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can be used to get students to try and describe the steps involved in the calculation. More worked example practice is given in the I/We/You cycle.</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4260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common mistake, where students use the coefficients in the Mr calculations. This is another possible method, but in this case the mole ratio has effectively been used twice, making the answer actually correct, but the working wrong. In this case, the student would get a maximum of 2/4.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6124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another common mistake, where the mole ratio step has been missed.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60831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The examples chosen for the I/We/You section provide practice working backwards from a product and with different numbers in the mole ratios. For further practice, you may want to get students to calculate masses from the reactants/products that are not calculated in these questions.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84107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9735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This example should be used to show students how to keep the number of moles on the calculator to give the most accurate final answer.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958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325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251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For this exit ticket, it is worth showing going through the answer to each question before starting the next question to reduce errors carried forward. </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different between mass and number of moles. If students answer B, they have divided Mr by mass, which is a common error when students assume it is ‘big number over small number’. </a:t>
            </a:r>
            <a:r>
              <a:rPr lang="en-GB" i="1" dirty="0"/>
              <a:t>To fix it, review the equation that links number of moles, mass and Mr and give students lots of practice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recognised there is a 2:1 mole ratio but have got this the wrong way round. If students answer B, they have not recognised there is a 2:1 mole ratio and have assumed there is the same number of moles of each. </a:t>
            </a:r>
            <a:r>
              <a:rPr lang="en-GB" i="1" dirty="0"/>
              <a:t>To fix it, review mole ratios from balanced chemical equations.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used the Ar of oxygen not the Mr. </a:t>
            </a:r>
            <a:r>
              <a:rPr lang="en-GB" b="0" i="1" dirty="0"/>
              <a:t>To fix it, review the meaning of Mr and Ar and get students to practice calculating the Mr of some diatomic elements.</a:t>
            </a:r>
            <a:r>
              <a:rPr lang="en-GB" b="0" dirty="0"/>
              <a:t> If students answer C, they have used the correct Mr of oxygen but have divided Mr by number of moles rather than multiplying. </a:t>
            </a:r>
            <a:r>
              <a:rPr lang="en-GB" i="1" dirty="0"/>
              <a:t>To fix it, review the equation that links number of moles, mass and Mr.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how many molecules there are in one mole of oxygen.</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State how many atoms there are in one mole of oxygen.</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6.02 x 10</a:t>
            </a:r>
            <a:r>
              <a:rPr lang="en-GB" sz="1200" b="0" i="0" u="none" strike="noStrike" cap="none" baseline="30000" dirty="0">
                <a:solidFill>
                  <a:srgbClr val="1F3864"/>
                </a:solidFill>
                <a:latin typeface="Century Gothic"/>
                <a:sym typeface="Century Gothic"/>
              </a:rPr>
              <a:t>23</a:t>
            </a: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Oxygen is diatomic, so 2 x 6.02 x10</a:t>
            </a:r>
            <a:r>
              <a:rPr lang="en-GB" sz="1200" b="0" i="0" u="none" strike="noStrike" cap="none" baseline="30000" dirty="0">
                <a:solidFill>
                  <a:srgbClr val="1F3864"/>
                </a:solidFill>
                <a:latin typeface="Century Gothic"/>
                <a:sym typeface="Century Gothic"/>
              </a:rPr>
              <a:t>23 </a:t>
            </a:r>
            <a:r>
              <a:rPr lang="en-GB" sz="1200" b="0" i="0" u="none" strike="noStrike" cap="none" baseline="0" dirty="0">
                <a:solidFill>
                  <a:srgbClr val="1F3864"/>
                </a:solidFill>
                <a:latin typeface="Century Gothic"/>
                <a:sym typeface="Century Gothic"/>
              </a:rPr>
              <a:t>= 1.204 x</a:t>
            </a:r>
            <a:r>
              <a:rPr lang="en-GB" sz="1200" b="0" i="0" u="none" strike="noStrike" cap="none" dirty="0">
                <a:solidFill>
                  <a:srgbClr val="1F3864"/>
                </a:solidFill>
                <a:latin typeface="Century Gothic"/>
                <a:sym typeface="Century Gothic"/>
              </a:rPr>
              <a:t>10</a:t>
            </a:r>
            <a:r>
              <a:rPr lang="en-GB" sz="1200" b="0" i="0" u="none" strike="noStrike" cap="none" baseline="30000" dirty="0">
                <a:solidFill>
                  <a:srgbClr val="1F3864"/>
                </a:solidFill>
                <a:latin typeface="Century Gothic"/>
                <a:sym typeface="Century Gothic"/>
              </a:rPr>
              <a:t>24</a:t>
            </a: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174</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81</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164</a:t>
            </a:r>
            <a:endParaRPr lang="en-GB" sz="1200" b="0" i="0" u="none" strike="noStrike" cap="none" baseline="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learn how to calculate the amount of substance in chemical equations. This is higher tier content, building on the knowledge from L2 and L3 of this unit and the relationship between number of moles, mass and relative formula mass. In the following lesson, they will look at this in terms of limiting reactants. Students will then revisit this part of quantitative chemistry in C4.4, where they will cover percentage yield and atom economy.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is a mole? How many particles are there in 1 mole?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C4.3.7 Lesson Objectives:</a:t>
            </a:r>
          </a:p>
          <a:p>
            <a:r>
              <a:rPr lang="en-US" sz="1800" dirty="0">
                <a:latin typeface="Century Gothic" panose="020B0502020202020204" pitchFamily="34" charset="0"/>
              </a:rPr>
              <a:t>Critical: Describe chemical reactions in terms of number of moles</a:t>
            </a:r>
          </a:p>
          <a:p>
            <a:r>
              <a:rPr lang="en-US" sz="1800" dirty="0">
                <a:latin typeface="Century Gothic" panose="020B0502020202020204" pitchFamily="34" charset="0"/>
              </a:rPr>
              <a:t>Critical: Calculate number of moles in reactions</a:t>
            </a:r>
          </a:p>
          <a:p>
            <a:r>
              <a:rPr lang="en-US" sz="1800" dirty="0">
                <a:latin typeface="Century Gothic" panose="020B0502020202020204" pitchFamily="34" charset="0"/>
              </a:rPr>
              <a:t>Core: Calculate masses of reactants or products from balanced symbol equations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it suggests they are not clear on equation that links concentration, number of moles and volume. </a:t>
            </a:r>
            <a:r>
              <a:rPr lang="en-GB" i="1" baseline="0" dirty="0"/>
              <a:t>To fix it, review the equation and the units for each quantity, showing how the units for concentration can be derived from the equation.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they have not converted from cm3 to dm3. If students answer B, they have divided concentration by volume. </a:t>
            </a:r>
            <a:r>
              <a:rPr lang="en-GB" i="1" baseline="0" dirty="0"/>
              <a:t>To fix 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B, they have confused the number of atoms in the formula for each with the meaning of (or lack of) coefficients. If students answer C, they have not realised the relationship between the coefficients and the mole ratio. This will be addressed again in the next lesson. </a:t>
            </a:r>
            <a:r>
              <a:rPr lang="en-GB" i="1" baseline="0" dirty="0"/>
              <a:t>To fix it, give students more practice of calculations where they have to first identify the mole ratio. </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b="0" dirty="0"/>
              <a:t>When we look at a chemical equation, the first thing we need to check is that it is balanced. Remember the law of conservation of mass: atoms cannot be created or destroyed in a chemical reaction, only rearranged. This means that we always need to have the same number of atoms on the reactants side and the products side of a chemical equation. </a:t>
            </a:r>
          </a:p>
          <a:p>
            <a:r>
              <a:rPr lang="en-GB" b="0" dirty="0"/>
              <a:t>What does the balanced chemical equation tell us?</a:t>
            </a:r>
          </a:p>
          <a:p>
            <a:r>
              <a:rPr lang="en-GB" b="0" dirty="0"/>
              <a:t>It tells us the ratio in which reactants react and products are made. </a:t>
            </a:r>
          </a:p>
          <a:p>
            <a:r>
              <a:rPr lang="en-GB" b="0" dirty="0"/>
              <a:t>Let’s look at this as an example. 4 K + O2 </a:t>
            </a:r>
            <a:r>
              <a:rPr lang="en-GB" b="0" dirty="0">
                <a:sym typeface="Wingdings" pitchFamily="2" charset="2"/>
              </a:rPr>
              <a:t> 2 K2O</a:t>
            </a:r>
          </a:p>
          <a:p>
            <a:r>
              <a:rPr lang="en-GB" b="0" dirty="0">
                <a:sym typeface="Wingdings" pitchFamily="2" charset="2"/>
              </a:rPr>
              <a:t>In terms of atoms, this means that 4 potassium atoms react with two oxygen atoms to make two units of potassium oxide. They would not be molecules because they would be ionically bonded. In chemical equations, it would be extremely unlikely for us to just have two or four or even a hundred atoms reacting. We can use these ratios instead to think about the number of moles reacting. </a:t>
            </a:r>
          </a:p>
          <a:p>
            <a:r>
              <a:rPr lang="en-GB" b="0" i="1" dirty="0">
                <a:sym typeface="Wingdings" pitchFamily="2" charset="2"/>
              </a:rPr>
              <a:t>How many particles are in a mole?</a:t>
            </a:r>
          </a:p>
          <a:p>
            <a:r>
              <a:rPr lang="en-GB" b="1" i="1" dirty="0">
                <a:sym typeface="Wingdings" pitchFamily="2" charset="2"/>
              </a:rPr>
              <a:t>6.02 x 10</a:t>
            </a:r>
            <a:r>
              <a:rPr lang="en-GB" b="1" i="1" baseline="30000" dirty="0">
                <a:sym typeface="Wingdings" pitchFamily="2" charset="2"/>
              </a:rPr>
              <a:t>23</a:t>
            </a:r>
            <a:r>
              <a:rPr lang="en-GB" b="1" i="1" dirty="0">
                <a:sym typeface="Wingdings" pitchFamily="2" charset="2"/>
              </a:rPr>
              <a:t>. </a:t>
            </a:r>
          </a:p>
          <a:p>
            <a:r>
              <a:rPr lang="en-GB" b="0" dirty="0">
                <a:sym typeface="Wingdings" pitchFamily="2" charset="2"/>
              </a:rPr>
              <a:t>Remember this can be atoms, molecules, ions or particles. </a:t>
            </a:r>
          </a:p>
          <a:p>
            <a:r>
              <a:rPr lang="en-GB" b="0" dirty="0">
                <a:sym typeface="Wingdings" pitchFamily="2" charset="2"/>
              </a:rPr>
              <a:t>So we can describe this balanced chemical equation in terms of moles, as this is more realistic concerning the number of particles that will be reacting.</a:t>
            </a:r>
          </a:p>
          <a:p>
            <a:r>
              <a:rPr lang="en-GB" b="0" dirty="0">
                <a:sym typeface="Wingdings" pitchFamily="2" charset="2"/>
              </a:rPr>
              <a:t>4 moles of potassium reacts with 1 mole of oxygen to produce 2 moles of potassium oxide. </a:t>
            </a:r>
          </a:p>
          <a:p>
            <a:r>
              <a:rPr lang="en-GB" b="0" i="0" dirty="0">
                <a:sym typeface="Wingdings" pitchFamily="2" charset="2"/>
              </a:rPr>
              <a:t>What if we have different numbers of moles? The reactants and products will still be in the same ratios. </a:t>
            </a:r>
          </a:p>
          <a:p>
            <a:r>
              <a:rPr lang="en-GB" b="0" i="1" dirty="0">
                <a:sym typeface="Wingdings" pitchFamily="2" charset="2"/>
              </a:rPr>
              <a:t>What if we only have 1 mole of potassium?</a:t>
            </a:r>
          </a:p>
          <a:p>
            <a:r>
              <a:rPr lang="en-GB" b="1" i="1" dirty="0">
                <a:sym typeface="Wingdings" pitchFamily="2" charset="2"/>
              </a:rPr>
              <a:t>The ratio of potassium to oxygen is 4:1, so there is only 1/4 as much oxygen as potassium: 0.25 mol. </a:t>
            </a:r>
          </a:p>
          <a:p>
            <a:r>
              <a:rPr lang="en-GB" b="0" i="1" dirty="0">
                <a:sym typeface="Wingdings" pitchFamily="2" charset="2"/>
              </a:rPr>
              <a:t>What about potassium oxide?</a:t>
            </a:r>
          </a:p>
          <a:p>
            <a:r>
              <a:rPr lang="en-GB" b="1" i="1" dirty="0">
                <a:sym typeface="Wingdings" pitchFamily="2" charset="2"/>
              </a:rPr>
              <a:t>The ratio of potassium to potassium oxide is 4:2, so there is 1/2 as much potassium oxide as potassium: 0.5 mol. </a:t>
            </a:r>
          </a:p>
          <a:p>
            <a:r>
              <a:rPr lang="en-GB" b="0" i="0" dirty="0">
                <a:sym typeface="Wingdings" pitchFamily="2" charset="2"/>
              </a:rPr>
              <a:t>We can use this method if we have a number of moles of oxygen or potassium oxide. </a:t>
            </a:r>
          </a:p>
          <a:p>
            <a:r>
              <a:rPr lang="en-GB" b="0" i="1" dirty="0">
                <a:sym typeface="Wingdings" pitchFamily="2" charset="2"/>
              </a:rPr>
              <a:t>If we have 3 moles of oxygen, how many moles of potassium would there be?</a:t>
            </a:r>
          </a:p>
          <a:p>
            <a:r>
              <a:rPr lang="en-GB" b="1" i="1" dirty="0">
                <a:sym typeface="Wingdings" pitchFamily="2" charset="2"/>
              </a:rPr>
              <a:t>4 x as much, so 12 moles. </a:t>
            </a:r>
          </a:p>
          <a:p>
            <a:r>
              <a:rPr lang="en-GB" b="0" i="1" dirty="0">
                <a:sym typeface="Wingdings" pitchFamily="2" charset="2"/>
              </a:rPr>
              <a:t>How many moles of potassium oxide?</a:t>
            </a:r>
          </a:p>
          <a:p>
            <a:r>
              <a:rPr lang="en-GB" b="1" i="1" dirty="0">
                <a:sym typeface="Wingdings" pitchFamily="2" charset="2"/>
              </a:rPr>
              <a:t>2 x as much, so 6 moles</a:t>
            </a:r>
          </a:p>
          <a:p>
            <a:r>
              <a:rPr lang="en-GB" b="0" i="1" dirty="0">
                <a:sym typeface="Wingdings" pitchFamily="2" charset="2"/>
              </a:rPr>
              <a:t>If we know that 0.1 moles of potassium oxide is produced, how many moles of potassium would have reacted?</a:t>
            </a:r>
          </a:p>
          <a:p>
            <a:r>
              <a:rPr lang="en-GB" b="1" i="1" dirty="0">
                <a:sym typeface="Wingdings" pitchFamily="2" charset="2"/>
              </a:rPr>
              <a:t>2 x as much, so 0.2 moles. </a:t>
            </a:r>
          </a:p>
          <a:p>
            <a:r>
              <a:rPr lang="en-GB" b="0" i="1" dirty="0">
                <a:sym typeface="Wingdings" pitchFamily="2" charset="2"/>
              </a:rPr>
              <a:t>How many moles of oxygen?</a:t>
            </a:r>
          </a:p>
          <a:p>
            <a:r>
              <a:rPr lang="en-GB" b="1" i="1" dirty="0">
                <a:sym typeface="Wingdings" pitchFamily="2" charset="2"/>
              </a:rPr>
              <a:t>1/2 x as much, so 0.05 moles.</a:t>
            </a:r>
          </a:p>
          <a:p>
            <a:r>
              <a:rPr lang="en-GB" b="0" i="0" dirty="0">
                <a:sym typeface="Wingdings" pitchFamily="2" charset="2"/>
              </a:rPr>
              <a:t>We can use these mole ratios to work out the amount of substances involved in the equation. </a:t>
            </a:r>
            <a:endParaRPr lang="en-GB" b="1" i="0" dirty="0">
              <a:sym typeface="Wingdings" pitchFamily="2" charset="2"/>
            </a:endParaRPr>
          </a:p>
          <a:p>
            <a:endParaRPr lang="en-GB" b="1" i="1" dirty="0">
              <a:sym typeface="Wingdings" pitchFamily="2" charset="2"/>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66974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19121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97484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474949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701597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691466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45396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1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5766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3742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725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695080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61030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906075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22177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633786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36065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0.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12485-4CBF-6F17-B90C-0E0BC2C0D194}"/>
              </a:ext>
            </a:extLst>
          </p:cNvPr>
          <p:cNvSpPr>
            <a:spLocks noGrp="1"/>
          </p:cNvSpPr>
          <p:nvPr>
            <p:ph type="title"/>
          </p:nvPr>
        </p:nvSpPr>
        <p:spPr/>
        <p:txBody>
          <a:bodyPr/>
          <a:lstStyle/>
          <a:p>
            <a:r>
              <a:rPr lang="en-GB" dirty="0">
                <a:latin typeface="Century Gothic" panose="020B0502020202020204" pitchFamily="34" charset="0"/>
              </a:rPr>
              <a:t>Complete the tables to show the mole ratios</a:t>
            </a:r>
          </a:p>
        </p:txBody>
      </p:sp>
      <p:graphicFrame>
        <p:nvGraphicFramePr>
          <p:cNvPr id="3" name="Table 6">
            <a:extLst>
              <a:ext uri="{FF2B5EF4-FFF2-40B4-BE49-F238E27FC236}">
                <a16:creationId xmlns:a16="http://schemas.microsoft.com/office/drawing/2014/main" id="{B55952C8-EFCC-AC60-5ED8-B228AE8F78F8}"/>
              </a:ext>
            </a:extLst>
          </p:cNvPr>
          <p:cNvGraphicFramePr>
            <a:graphicFrameLocks noGrp="1"/>
          </p:cNvGraphicFramePr>
          <p:nvPr>
            <p:extLst>
              <p:ext uri="{D42A27DB-BD31-4B8C-83A1-F6EECF244321}">
                <p14:modId xmlns:p14="http://schemas.microsoft.com/office/powerpoint/2010/main" val="1658663575"/>
              </p:ext>
            </p:extLst>
          </p:nvPr>
        </p:nvGraphicFramePr>
        <p:xfrm>
          <a:off x="711199" y="1159932"/>
          <a:ext cx="5249334" cy="1828800"/>
        </p:xfrm>
        <a:graphic>
          <a:graphicData uri="http://schemas.openxmlformats.org/drawingml/2006/table">
            <a:tbl>
              <a:tblPr firstRow="1" bandRow="1">
                <a:tableStyleId>{B1EB6348-2FFE-48DD-B87E-607CE2353A59}</a:tableStyleId>
              </a:tblPr>
              <a:tblGrid>
                <a:gridCol w="1749778">
                  <a:extLst>
                    <a:ext uri="{9D8B030D-6E8A-4147-A177-3AD203B41FA5}">
                      <a16:colId xmlns:a16="http://schemas.microsoft.com/office/drawing/2014/main" val="2585971478"/>
                    </a:ext>
                  </a:extLst>
                </a:gridCol>
                <a:gridCol w="1749778">
                  <a:extLst>
                    <a:ext uri="{9D8B030D-6E8A-4147-A177-3AD203B41FA5}">
                      <a16:colId xmlns:a16="http://schemas.microsoft.com/office/drawing/2014/main" val="47412287"/>
                    </a:ext>
                  </a:extLst>
                </a:gridCol>
                <a:gridCol w="1749778">
                  <a:extLst>
                    <a:ext uri="{9D8B030D-6E8A-4147-A177-3AD203B41FA5}">
                      <a16:colId xmlns:a16="http://schemas.microsoft.com/office/drawing/2014/main" val="1343774902"/>
                    </a:ext>
                  </a:extLst>
                </a:gridCol>
              </a:tblGrid>
              <a:tr h="370840">
                <a:tc gridSpan="3">
                  <a:txBody>
                    <a:bodyPr/>
                    <a:lstStyle/>
                    <a:p>
                      <a:pPr algn="ctr"/>
                      <a:r>
                        <a:rPr lang="en-GB" sz="2400" dirty="0">
                          <a:solidFill>
                            <a:schemeClr val="accent1"/>
                          </a:solidFill>
                          <a:latin typeface="Century Gothic" panose="020B0502020202020204" pitchFamily="34" charset="0"/>
                        </a:rPr>
                        <a:t>   N</a:t>
                      </a:r>
                      <a:r>
                        <a:rPr lang="en-GB" sz="2400" baseline="-25000" dirty="0">
                          <a:solidFill>
                            <a:schemeClr val="accent1"/>
                          </a:solidFill>
                          <a:latin typeface="Century Gothic" panose="020B0502020202020204" pitchFamily="34" charset="0"/>
                        </a:rPr>
                        <a:t>2</a:t>
                      </a:r>
                      <a:r>
                        <a:rPr lang="en-GB" sz="2400" dirty="0">
                          <a:solidFill>
                            <a:schemeClr val="accent1"/>
                          </a:solidFill>
                          <a:latin typeface="Century Gothic" panose="020B0502020202020204" pitchFamily="34" charset="0"/>
                        </a:rPr>
                        <a:t>      +     3 H</a:t>
                      </a:r>
                      <a:r>
                        <a:rPr lang="en-GB" sz="2400" baseline="-25000" dirty="0">
                          <a:solidFill>
                            <a:schemeClr val="accent1"/>
                          </a:solidFill>
                          <a:latin typeface="Century Gothic" panose="020B0502020202020204" pitchFamily="34" charset="0"/>
                        </a:rPr>
                        <a:t>2</a:t>
                      </a:r>
                      <a:r>
                        <a:rPr lang="en-GB" sz="2400" dirty="0">
                          <a:solidFill>
                            <a:schemeClr val="accent1"/>
                          </a:solidFill>
                          <a:latin typeface="Century Gothic" panose="020B0502020202020204" pitchFamily="34" charset="0"/>
                        </a:rPr>
                        <a:t>       </a:t>
                      </a:r>
                      <a:r>
                        <a:rPr lang="en-GB" sz="2400" dirty="0">
                          <a:solidFill>
                            <a:schemeClr val="accent1"/>
                          </a:solidFill>
                          <a:latin typeface="Century Gothic" panose="020B0502020202020204" pitchFamily="34" charset="0"/>
                          <a:sym typeface="Wingdings" pitchFamily="2" charset="2"/>
                        </a:rPr>
                        <a:t>     2 NH</a:t>
                      </a:r>
                      <a:r>
                        <a:rPr lang="en-GB" sz="2400" baseline="-25000" dirty="0">
                          <a:solidFill>
                            <a:schemeClr val="accent1"/>
                          </a:solidFill>
                          <a:latin typeface="Century Gothic" panose="020B0502020202020204" pitchFamily="34" charset="0"/>
                          <a:sym typeface="Wingdings" pitchFamily="2" charset="2"/>
                        </a:rPr>
                        <a:t>3</a:t>
                      </a:r>
                      <a:endParaRPr lang="en-GB" sz="2400" baseline="-25000" dirty="0">
                        <a:solidFill>
                          <a:schemeClr val="accent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2496959"/>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7631054"/>
                  </a:ext>
                </a:extLst>
              </a:tr>
              <a:tr h="370840">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068696"/>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025893"/>
                  </a:ext>
                </a:extLst>
              </a:tr>
            </a:tbl>
          </a:graphicData>
        </a:graphic>
      </p:graphicFrame>
      <p:sp>
        <p:nvSpPr>
          <p:cNvPr id="4" name="Google Shape;103;p1">
            <a:extLst>
              <a:ext uri="{FF2B5EF4-FFF2-40B4-BE49-F238E27FC236}">
                <a16:creationId xmlns:a16="http://schemas.microsoft.com/office/drawing/2014/main" id="{7F947407-99AE-F5B4-6803-F160AF728975}"/>
              </a:ext>
            </a:extLst>
          </p:cNvPr>
          <p:cNvSpPr txBox="1"/>
          <p:nvPr/>
        </p:nvSpPr>
        <p:spPr>
          <a:xfrm>
            <a:off x="1126587" y="1621549"/>
            <a:ext cx="1108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1 mol</a:t>
            </a:r>
            <a:endParaRPr lang="ar-AE" sz="2400" b="1" dirty="0">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35CBD345-857C-D4FE-0662-F9A7F6259453}"/>
              </a:ext>
            </a:extLst>
          </p:cNvPr>
          <p:cNvSpPr txBox="1"/>
          <p:nvPr/>
        </p:nvSpPr>
        <p:spPr>
          <a:xfrm>
            <a:off x="2786054" y="2044882"/>
            <a:ext cx="1362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0.6 mol</a:t>
            </a:r>
            <a:endParaRPr lang="ar-AE" sz="2400" b="1" dirty="0">
              <a:latin typeface="Century Gothic" panose="020B0502020202020204" pitchFamily="34" charset="0"/>
              <a:ea typeface="Arial"/>
              <a:cs typeface="Arial"/>
              <a:sym typeface="Arial"/>
            </a:endParaRPr>
          </a:p>
        </p:txBody>
      </p:sp>
      <p:sp>
        <p:nvSpPr>
          <p:cNvPr id="6" name="Google Shape;103;p1">
            <a:extLst>
              <a:ext uri="{FF2B5EF4-FFF2-40B4-BE49-F238E27FC236}">
                <a16:creationId xmlns:a16="http://schemas.microsoft.com/office/drawing/2014/main" id="{3BA07147-79B0-3079-E9F9-0B8B1C6A37DB}"/>
              </a:ext>
            </a:extLst>
          </p:cNvPr>
          <p:cNvSpPr txBox="1"/>
          <p:nvPr/>
        </p:nvSpPr>
        <p:spPr>
          <a:xfrm>
            <a:off x="4479388" y="2502082"/>
            <a:ext cx="1379546"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0.1 mol</a:t>
            </a:r>
            <a:endParaRPr lang="ar-AE" sz="2400" b="1" dirty="0">
              <a:latin typeface="Century Gothic" panose="020B0502020202020204" pitchFamily="34" charset="0"/>
              <a:ea typeface="Arial"/>
              <a:cs typeface="Arial"/>
              <a:sym typeface="Arial"/>
            </a:endParaRPr>
          </a:p>
        </p:txBody>
      </p:sp>
      <p:graphicFrame>
        <p:nvGraphicFramePr>
          <p:cNvPr id="7" name="Table 6">
            <a:extLst>
              <a:ext uri="{FF2B5EF4-FFF2-40B4-BE49-F238E27FC236}">
                <a16:creationId xmlns:a16="http://schemas.microsoft.com/office/drawing/2014/main" id="{80F18F96-6C4E-1E97-2195-F6F990F5F71A}"/>
              </a:ext>
            </a:extLst>
          </p:cNvPr>
          <p:cNvGraphicFramePr>
            <a:graphicFrameLocks noGrp="1"/>
          </p:cNvGraphicFramePr>
          <p:nvPr>
            <p:extLst>
              <p:ext uri="{D42A27DB-BD31-4B8C-83A1-F6EECF244321}">
                <p14:modId xmlns:p14="http://schemas.microsoft.com/office/powerpoint/2010/main" val="1569370613"/>
              </p:ext>
            </p:extLst>
          </p:nvPr>
        </p:nvGraphicFramePr>
        <p:xfrm>
          <a:off x="711198" y="3835399"/>
          <a:ext cx="6858004" cy="1828800"/>
        </p:xfrm>
        <a:graphic>
          <a:graphicData uri="http://schemas.openxmlformats.org/drawingml/2006/table">
            <a:tbl>
              <a:tblPr firstRow="1" bandRow="1">
                <a:tableStyleId>{B1EB6348-2FFE-48DD-B87E-607CE2353A59}</a:tableStyleId>
              </a:tblPr>
              <a:tblGrid>
                <a:gridCol w="1714501">
                  <a:extLst>
                    <a:ext uri="{9D8B030D-6E8A-4147-A177-3AD203B41FA5}">
                      <a16:colId xmlns:a16="http://schemas.microsoft.com/office/drawing/2014/main" val="2585971478"/>
                    </a:ext>
                  </a:extLst>
                </a:gridCol>
                <a:gridCol w="1714501">
                  <a:extLst>
                    <a:ext uri="{9D8B030D-6E8A-4147-A177-3AD203B41FA5}">
                      <a16:colId xmlns:a16="http://schemas.microsoft.com/office/drawing/2014/main" val="47412287"/>
                    </a:ext>
                  </a:extLst>
                </a:gridCol>
                <a:gridCol w="1714501">
                  <a:extLst>
                    <a:ext uri="{9D8B030D-6E8A-4147-A177-3AD203B41FA5}">
                      <a16:colId xmlns:a16="http://schemas.microsoft.com/office/drawing/2014/main" val="1343774902"/>
                    </a:ext>
                  </a:extLst>
                </a:gridCol>
                <a:gridCol w="1714501">
                  <a:extLst>
                    <a:ext uri="{9D8B030D-6E8A-4147-A177-3AD203B41FA5}">
                      <a16:colId xmlns:a16="http://schemas.microsoft.com/office/drawing/2014/main" val="3735120087"/>
                    </a:ext>
                  </a:extLst>
                </a:gridCol>
              </a:tblGrid>
              <a:tr h="370840">
                <a:tc gridSpan="4">
                  <a:txBody>
                    <a:bodyPr/>
                    <a:lstStyle/>
                    <a:p>
                      <a:pPr algn="l"/>
                      <a:r>
                        <a:rPr lang="en-GB" sz="2400" dirty="0">
                          <a:solidFill>
                            <a:schemeClr val="accent1"/>
                          </a:solidFill>
                          <a:latin typeface="Century Gothic" panose="020B0502020202020204" pitchFamily="34" charset="0"/>
                        </a:rPr>
                        <a:t>    3  C      +   2 Fe</a:t>
                      </a:r>
                      <a:r>
                        <a:rPr lang="en-GB" sz="2400" baseline="-25000" dirty="0">
                          <a:solidFill>
                            <a:schemeClr val="accent1"/>
                          </a:solidFill>
                          <a:latin typeface="Century Gothic" panose="020B0502020202020204" pitchFamily="34" charset="0"/>
                        </a:rPr>
                        <a:t>2</a:t>
                      </a:r>
                      <a:r>
                        <a:rPr lang="en-GB" sz="2400" dirty="0">
                          <a:solidFill>
                            <a:schemeClr val="accent1"/>
                          </a:solidFill>
                          <a:latin typeface="Century Gothic" panose="020B0502020202020204" pitchFamily="34" charset="0"/>
                        </a:rPr>
                        <a:t>O</a:t>
                      </a:r>
                      <a:r>
                        <a:rPr lang="en-GB" sz="2400" baseline="-25000" dirty="0">
                          <a:solidFill>
                            <a:schemeClr val="accent1"/>
                          </a:solidFill>
                          <a:latin typeface="Century Gothic" panose="020B0502020202020204" pitchFamily="34" charset="0"/>
                        </a:rPr>
                        <a:t>3</a:t>
                      </a:r>
                      <a:r>
                        <a:rPr lang="en-GB" sz="2400" dirty="0">
                          <a:solidFill>
                            <a:schemeClr val="accent1"/>
                          </a:solidFill>
                          <a:latin typeface="Century Gothic" panose="020B0502020202020204" pitchFamily="34" charset="0"/>
                        </a:rPr>
                        <a:t>   </a:t>
                      </a:r>
                      <a:r>
                        <a:rPr lang="en-GB" sz="2400" dirty="0">
                          <a:solidFill>
                            <a:schemeClr val="accent1"/>
                          </a:solidFill>
                          <a:latin typeface="Century Gothic" panose="020B0502020202020204" pitchFamily="34" charset="0"/>
                          <a:sym typeface="Wingdings" pitchFamily="2" charset="2"/>
                        </a:rPr>
                        <a:t>     4 Fe      +    3 CO</a:t>
                      </a:r>
                      <a:r>
                        <a:rPr lang="en-GB" sz="2400" baseline="-25000" dirty="0">
                          <a:solidFill>
                            <a:schemeClr val="accent1"/>
                          </a:solidFill>
                          <a:latin typeface="Century Gothic" panose="020B0502020202020204" pitchFamily="34" charset="0"/>
                          <a:sym typeface="Wingdings" pitchFamily="2" charset="2"/>
                        </a:rPr>
                        <a:t>2</a:t>
                      </a:r>
                      <a:endParaRPr lang="en-GB" sz="2400" baseline="-25000" dirty="0">
                        <a:solidFill>
                          <a:schemeClr val="accent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algn="ctr"/>
                      <a:endParaRPr lang="en-GB" sz="2400" baseline="-25000" dirty="0">
                        <a:solidFill>
                          <a:schemeClr val="accent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2496959"/>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7631054"/>
                  </a:ext>
                </a:extLst>
              </a:tr>
              <a:tr h="370840">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068696"/>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025893"/>
                  </a:ext>
                </a:extLst>
              </a:tr>
            </a:tbl>
          </a:graphicData>
        </a:graphic>
      </p:graphicFrame>
      <p:sp>
        <p:nvSpPr>
          <p:cNvPr id="8" name="Google Shape;103;p1">
            <a:extLst>
              <a:ext uri="{FF2B5EF4-FFF2-40B4-BE49-F238E27FC236}">
                <a16:creationId xmlns:a16="http://schemas.microsoft.com/office/drawing/2014/main" id="{0757CE4C-A638-119B-D182-3545D5B23F40}"/>
              </a:ext>
            </a:extLst>
          </p:cNvPr>
          <p:cNvSpPr txBox="1"/>
          <p:nvPr/>
        </p:nvSpPr>
        <p:spPr>
          <a:xfrm>
            <a:off x="1126587" y="4297016"/>
            <a:ext cx="1108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3 mol</a:t>
            </a:r>
            <a:endParaRPr lang="ar-AE" sz="2400" b="1" dirty="0">
              <a:latin typeface="Century Gothic" panose="020B0502020202020204" pitchFamily="34" charset="0"/>
              <a:ea typeface="Arial"/>
              <a:cs typeface="Arial"/>
              <a:sym typeface="Arial"/>
            </a:endParaRPr>
          </a:p>
        </p:txBody>
      </p:sp>
      <p:sp>
        <p:nvSpPr>
          <p:cNvPr id="9" name="Google Shape;103;p1">
            <a:extLst>
              <a:ext uri="{FF2B5EF4-FFF2-40B4-BE49-F238E27FC236}">
                <a16:creationId xmlns:a16="http://schemas.microsoft.com/office/drawing/2014/main" id="{08646928-5166-12C7-3F3D-522E988F833F}"/>
              </a:ext>
            </a:extLst>
          </p:cNvPr>
          <p:cNvSpPr txBox="1"/>
          <p:nvPr/>
        </p:nvSpPr>
        <p:spPr>
          <a:xfrm>
            <a:off x="2786054" y="4720349"/>
            <a:ext cx="12610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0.5 mol</a:t>
            </a:r>
            <a:endParaRPr lang="ar-AE" sz="2400" b="1" dirty="0">
              <a:latin typeface="Century Gothic" panose="020B0502020202020204" pitchFamily="34" charset="0"/>
              <a:ea typeface="Arial"/>
              <a:cs typeface="Arial"/>
              <a:sym typeface="Arial"/>
            </a:endParaRPr>
          </a:p>
        </p:txBody>
      </p:sp>
      <p:sp>
        <p:nvSpPr>
          <p:cNvPr id="10" name="Google Shape;103;p1">
            <a:extLst>
              <a:ext uri="{FF2B5EF4-FFF2-40B4-BE49-F238E27FC236}">
                <a16:creationId xmlns:a16="http://schemas.microsoft.com/office/drawing/2014/main" id="{43927C6B-D8FC-57FA-848F-4E6C29E394C3}"/>
              </a:ext>
            </a:extLst>
          </p:cNvPr>
          <p:cNvSpPr txBox="1"/>
          <p:nvPr/>
        </p:nvSpPr>
        <p:spPr>
          <a:xfrm>
            <a:off x="4411655" y="5194483"/>
            <a:ext cx="129487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latin typeface="Century Gothic" panose="020B0502020202020204" pitchFamily="34" charset="0"/>
                <a:ea typeface="Arial"/>
                <a:cs typeface="Arial"/>
                <a:sym typeface="Arial"/>
              </a:rPr>
              <a:t>0.1 mol</a:t>
            </a:r>
            <a:endParaRPr lang="ar-AE" sz="2400" b="1" dirty="0">
              <a:latin typeface="Century Gothic" panose="020B0502020202020204" pitchFamily="34" charset="0"/>
              <a:ea typeface="Arial"/>
              <a:cs typeface="Arial"/>
              <a:sym typeface="Arial"/>
            </a:endParaRPr>
          </a:p>
        </p:txBody>
      </p:sp>
      <p:sp>
        <p:nvSpPr>
          <p:cNvPr id="11" name="Google Shape;103;p1">
            <a:extLst>
              <a:ext uri="{FF2B5EF4-FFF2-40B4-BE49-F238E27FC236}">
                <a16:creationId xmlns:a16="http://schemas.microsoft.com/office/drawing/2014/main" id="{54DBA8AD-DB24-38AF-953D-372CAFAC12CC}"/>
              </a:ext>
            </a:extLst>
          </p:cNvPr>
          <p:cNvSpPr txBox="1"/>
          <p:nvPr/>
        </p:nvSpPr>
        <p:spPr>
          <a:xfrm>
            <a:off x="2769120" y="1587682"/>
            <a:ext cx="1108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3 mol</a:t>
            </a:r>
            <a:endParaRPr lang="ar-AE" sz="2400" b="1" dirty="0">
              <a:solidFill>
                <a:schemeClr val="accent1"/>
              </a:solidFill>
              <a:latin typeface="Century Gothic" panose="020B0502020202020204" pitchFamily="34" charset="0"/>
              <a:ea typeface="Arial"/>
              <a:cs typeface="Arial"/>
              <a:sym typeface="Arial"/>
            </a:endParaRPr>
          </a:p>
        </p:txBody>
      </p:sp>
      <p:sp>
        <p:nvSpPr>
          <p:cNvPr id="12" name="Google Shape;103;p1">
            <a:extLst>
              <a:ext uri="{FF2B5EF4-FFF2-40B4-BE49-F238E27FC236}">
                <a16:creationId xmlns:a16="http://schemas.microsoft.com/office/drawing/2014/main" id="{281C9A2A-EECD-5357-DAC9-7BD9D992784A}"/>
              </a:ext>
            </a:extLst>
          </p:cNvPr>
          <p:cNvSpPr txBox="1"/>
          <p:nvPr/>
        </p:nvSpPr>
        <p:spPr>
          <a:xfrm>
            <a:off x="4665653" y="1604616"/>
            <a:ext cx="1108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2 mol</a:t>
            </a:r>
            <a:endParaRPr lang="ar-AE" sz="2400" b="1" dirty="0">
              <a:solidFill>
                <a:schemeClr val="accent1"/>
              </a:solidFill>
              <a:latin typeface="Century Gothic" panose="020B0502020202020204" pitchFamily="34" charset="0"/>
              <a:ea typeface="Arial"/>
              <a:cs typeface="Arial"/>
              <a:sym typeface="Arial"/>
            </a:endParaRPr>
          </a:p>
        </p:txBody>
      </p:sp>
      <p:sp>
        <p:nvSpPr>
          <p:cNvPr id="13" name="Google Shape;103;p1">
            <a:extLst>
              <a:ext uri="{FF2B5EF4-FFF2-40B4-BE49-F238E27FC236}">
                <a16:creationId xmlns:a16="http://schemas.microsoft.com/office/drawing/2014/main" id="{723BD3A7-6D1A-080C-27F4-3D6057D40BE6}"/>
              </a:ext>
            </a:extLst>
          </p:cNvPr>
          <p:cNvSpPr txBox="1"/>
          <p:nvPr/>
        </p:nvSpPr>
        <p:spPr>
          <a:xfrm>
            <a:off x="982130" y="2061815"/>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0.2 mol</a:t>
            </a:r>
            <a:endParaRPr lang="ar-AE" sz="2400" b="1" dirty="0">
              <a:solidFill>
                <a:schemeClr val="accent1"/>
              </a:solidFill>
              <a:latin typeface="Century Gothic" panose="020B0502020202020204" pitchFamily="34" charset="0"/>
              <a:ea typeface="Arial"/>
              <a:cs typeface="Arial"/>
              <a:sym typeface="Arial"/>
            </a:endParaRPr>
          </a:p>
        </p:txBody>
      </p:sp>
      <p:sp>
        <p:nvSpPr>
          <p:cNvPr id="14" name="Google Shape;103;p1">
            <a:extLst>
              <a:ext uri="{FF2B5EF4-FFF2-40B4-BE49-F238E27FC236}">
                <a16:creationId xmlns:a16="http://schemas.microsoft.com/office/drawing/2014/main" id="{276EB1A7-117E-3F93-1BC5-C9D39A18C187}"/>
              </a:ext>
            </a:extLst>
          </p:cNvPr>
          <p:cNvSpPr txBox="1"/>
          <p:nvPr/>
        </p:nvSpPr>
        <p:spPr>
          <a:xfrm>
            <a:off x="4470397" y="20618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0.4 mol</a:t>
            </a:r>
            <a:endParaRPr lang="ar-AE" sz="2400" b="1" dirty="0">
              <a:solidFill>
                <a:schemeClr val="accent1"/>
              </a:solidFill>
              <a:latin typeface="Century Gothic" panose="020B0502020202020204" pitchFamily="34" charset="0"/>
              <a:ea typeface="Arial"/>
              <a:cs typeface="Arial"/>
              <a:sym typeface="Arial"/>
            </a:endParaRPr>
          </a:p>
        </p:txBody>
      </p:sp>
      <p:sp>
        <p:nvSpPr>
          <p:cNvPr id="15" name="Google Shape;103;p1">
            <a:extLst>
              <a:ext uri="{FF2B5EF4-FFF2-40B4-BE49-F238E27FC236}">
                <a16:creationId xmlns:a16="http://schemas.microsoft.com/office/drawing/2014/main" id="{2AC1DC9D-3703-DCCD-C5A0-B7729B3FD21F}"/>
              </a:ext>
            </a:extLst>
          </p:cNvPr>
          <p:cNvSpPr txBox="1"/>
          <p:nvPr/>
        </p:nvSpPr>
        <p:spPr>
          <a:xfrm>
            <a:off x="1015997" y="25190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0.05 mol</a:t>
            </a:r>
            <a:endParaRPr lang="ar-AE" sz="2400" b="1" dirty="0">
              <a:solidFill>
                <a:schemeClr val="accent1"/>
              </a:solidFill>
              <a:latin typeface="Century Gothic" panose="020B0502020202020204" pitchFamily="34" charset="0"/>
              <a:ea typeface="Arial"/>
              <a:cs typeface="Arial"/>
              <a:sym typeface="Arial"/>
            </a:endParaRPr>
          </a:p>
        </p:txBody>
      </p:sp>
      <p:sp>
        <p:nvSpPr>
          <p:cNvPr id="16" name="Google Shape;103;p1">
            <a:extLst>
              <a:ext uri="{FF2B5EF4-FFF2-40B4-BE49-F238E27FC236}">
                <a16:creationId xmlns:a16="http://schemas.microsoft.com/office/drawing/2014/main" id="{09B40F70-0FCF-E7FF-CA85-6C66395A75D8}"/>
              </a:ext>
            </a:extLst>
          </p:cNvPr>
          <p:cNvSpPr txBox="1"/>
          <p:nvPr/>
        </p:nvSpPr>
        <p:spPr>
          <a:xfrm>
            <a:off x="2709330" y="2502083"/>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0.15 mol</a:t>
            </a:r>
            <a:endParaRPr lang="ar-AE" sz="2400" b="1" dirty="0">
              <a:solidFill>
                <a:schemeClr val="accent1"/>
              </a:solidFill>
              <a:latin typeface="Century Gothic" panose="020B0502020202020204" pitchFamily="34" charset="0"/>
              <a:ea typeface="Arial"/>
              <a:cs typeface="Arial"/>
              <a:sym typeface="Arial"/>
            </a:endParaRPr>
          </a:p>
        </p:txBody>
      </p:sp>
      <p:sp>
        <p:nvSpPr>
          <p:cNvPr id="17" name="Google Shape;103;p1">
            <a:extLst>
              <a:ext uri="{FF2B5EF4-FFF2-40B4-BE49-F238E27FC236}">
                <a16:creationId xmlns:a16="http://schemas.microsoft.com/office/drawing/2014/main" id="{EDA21ECD-9CF5-2CE6-0BE0-45A90E68B0B3}"/>
              </a:ext>
            </a:extLst>
          </p:cNvPr>
          <p:cNvSpPr txBox="1"/>
          <p:nvPr/>
        </p:nvSpPr>
        <p:spPr>
          <a:xfrm>
            <a:off x="2641597" y="4263149"/>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2 mol</a:t>
            </a:r>
            <a:endParaRPr lang="ar-AE" sz="2400" b="1" dirty="0">
              <a:solidFill>
                <a:schemeClr val="accent1"/>
              </a:solidFill>
              <a:latin typeface="Century Gothic" panose="020B0502020202020204" pitchFamily="34" charset="0"/>
              <a:ea typeface="Arial"/>
              <a:cs typeface="Arial"/>
              <a:sym typeface="Arial"/>
            </a:endParaRPr>
          </a:p>
        </p:txBody>
      </p:sp>
      <p:sp>
        <p:nvSpPr>
          <p:cNvPr id="18" name="Google Shape;103;p1">
            <a:extLst>
              <a:ext uri="{FF2B5EF4-FFF2-40B4-BE49-F238E27FC236}">
                <a16:creationId xmlns:a16="http://schemas.microsoft.com/office/drawing/2014/main" id="{84839BFB-816C-DE25-799A-F486014B68C1}"/>
              </a:ext>
            </a:extLst>
          </p:cNvPr>
          <p:cNvSpPr txBox="1"/>
          <p:nvPr/>
        </p:nvSpPr>
        <p:spPr>
          <a:xfrm>
            <a:off x="4588930" y="4280082"/>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4 mol</a:t>
            </a:r>
            <a:endParaRPr lang="ar-AE" sz="2400" b="1" dirty="0">
              <a:solidFill>
                <a:schemeClr val="accent1"/>
              </a:solidFill>
              <a:latin typeface="Century Gothic" panose="020B0502020202020204" pitchFamily="34" charset="0"/>
              <a:ea typeface="Arial"/>
              <a:cs typeface="Arial"/>
              <a:sym typeface="Arial"/>
            </a:endParaRPr>
          </a:p>
        </p:txBody>
      </p:sp>
      <p:sp>
        <p:nvSpPr>
          <p:cNvPr id="19" name="Google Shape;103;p1">
            <a:extLst>
              <a:ext uri="{FF2B5EF4-FFF2-40B4-BE49-F238E27FC236}">
                <a16:creationId xmlns:a16="http://schemas.microsoft.com/office/drawing/2014/main" id="{5B5ED67C-DAED-7166-3D18-7AD2A137C44C}"/>
              </a:ext>
            </a:extLst>
          </p:cNvPr>
          <p:cNvSpPr txBox="1"/>
          <p:nvPr/>
        </p:nvSpPr>
        <p:spPr>
          <a:xfrm>
            <a:off x="6299197" y="4280083"/>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3 mol</a:t>
            </a:r>
            <a:endParaRPr lang="ar-AE" sz="2400" b="1" dirty="0">
              <a:solidFill>
                <a:schemeClr val="accent1"/>
              </a:solidFill>
              <a:latin typeface="Century Gothic" panose="020B0502020202020204" pitchFamily="34" charset="0"/>
              <a:ea typeface="Arial"/>
              <a:cs typeface="Arial"/>
              <a:sym typeface="Arial"/>
            </a:endParaRPr>
          </a:p>
        </p:txBody>
      </p:sp>
      <p:sp>
        <p:nvSpPr>
          <p:cNvPr id="20" name="Google Shape;103;p1">
            <a:extLst>
              <a:ext uri="{FF2B5EF4-FFF2-40B4-BE49-F238E27FC236}">
                <a16:creationId xmlns:a16="http://schemas.microsoft.com/office/drawing/2014/main" id="{36BF7C0F-4C1A-8B52-EB30-21A9E6A216BD}"/>
              </a:ext>
            </a:extLst>
          </p:cNvPr>
          <p:cNvSpPr txBox="1"/>
          <p:nvPr/>
        </p:nvSpPr>
        <p:spPr>
          <a:xfrm>
            <a:off x="846664" y="47542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0.75 mol</a:t>
            </a:r>
            <a:endParaRPr lang="ar-AE" sz="2400" b="1" dirty="0">
              <a:solidFill>
                <a:schemeClr val="accent1"/>
              </a:solidFill>
              <a:latin typeface="Century Gothic" panose="020B0502020202020204" pitchFamily="34" charset="0"/>
              <a:ea typeface="Arial"/>
              <a:cs typeface="Arial"/>
              <a:sym typeface="Arial"/>
            </a:endParaRPr>
          </a:p>
        </p:txBody>
      </p:sp>
      <p:sp>
        <p:nvSpPr>
          <p:cNvPr id="21" name="Google Shape;103;p1">
            <a:extLst>
              <a:ext uri="{FF2B5EF4-FFF2-40B4-BE49-F238E27FC236}">
                <a16:creationId xmlns:a16="http://schemas.microsoft.com/office/drawing/2014/main" id="{66B120C4-79C7-D93F-9607-1314A94A04E5}"/>
              </a:ext>
            </a:extLst>
          </p:cNvPr>
          <p:cNvSpPr txBox="1"/>
          <p:nvPr/>
        </p:nvSpPr>
        <p:spPr>
          <a:xfrm>
            <a:off x="4453465" y="47542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1.0 mol</a:t>
            </a:r>
            <a:endParaRPr lang="ar-AE" sz="2400" b="1" dirty="0">
              <a:solidFill>
                <a:schemeClr val="accent1"/>
              </a:solidFill>
              <a:latin typeface="Century Gothic" panose="020B0502020202020204" pitchFamily="34" charset="0"/>
              <a:ea typeface="Arial"/>
              <a:cs typeface="Arial"/>
              <a:sym typeface="Arial"/>
            </a:endParaRPr>
          </a:p>
        </p:txBody>
      </p:sp>
      <p:sp>
        <p:nvSpPr>
          <p:cNvPr id="22" name="Google Shape;103;p1">
            <a:extLst>
              <a:ext uri="{FF2B5EF4-FFF2-40B4-BE49-F238E27FC236}">
                <a16:creationId xmlns:a16="http://schemas.microsoft.com/office/drawing/2014/main" id="{C7728349-146B-8EBC-21BA-FE0C991C9867}"/>
              </a:ext>
            </a:extLst>
          </p:cNvPr>
          <p:cNvSpPr txBox="1"/>
          <p:nvPr/>
        </p:nvSpPr>
        <p:spPr>
          <a:xfrm>
            <a:off x="6095997" y="47542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0.75 mol</a:t>
            </a:r>
            <a:endParaRPr lang="ar-AE" sz="2400" b="1" dirty="0">
              <a:solidFill>
                <a:schemeClr val="accent1"/>
              </a:solidFill>
              <a:latin typeface="Century Gothic" panose="020B0502020202020204" pitchFamily="34" charset="0"/>
              <a:ea typeface="Arial"/>
              <a:cs typeface="Arial"/>
              <a:sym typeface="Arial"/>
            </a:endParaRPr>
          </a:p>
        </p:txBody>
      </p:sp>
      <p:sp>
        <p:nvSpPr>
          <p:cNvPr id="24" name="Google Shape;103;p1">
            <a:extLst>
              <a:ext uri="{FF2B5EF4-FFF2-40B4-BE49-F238E27FC236}">
                <a16:creationId xmlns:a16="http://schemas.microsoft.com/office/drawing/2014/main" id="{97178387-C9B1-2558-32F0-D92690DC97DA}"/>
              </a:ext>
            </a:extLst>
          </p:cNvPr>
          <p:cNvSpPr txBox="1"/>
          <p:nvPr/>
        </p:nvSpPr>
        <p:spPr>
          <a:xfrm>
            <a:off x="2658531" y="5194483"/>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0.05 mol</a:t>
            </a:r>
            <a:endParaRPr lang="ar-AE" sz="2400" b="1" dirty="0">
              <a:solidFill>
                <a:schemeClr val="accent1"/>
              </a:solidFill>
              <a:latin typeface="Century Gothic" panose="020B0502020202020204" pitchFamily="34" charset="0"/>
              <a:ea typeface="Arial"/>
              <a:cs typeface="Arial"/>
              <a:sym typeface="Arial"/>
            </a:endParaRPr>
          </a:p>
        </p:txBody>
      </p:sp>
      <p:sp>
        <p:nvSpPr>
          <p:cNvPr id="25" name="Google Shape;103;p1">
            <a:extLst>
              <a:ext uri="{FF2B5EF4-FFF2-40B4-BE49-F238E27FC236}">
                <a16:creationId xmlns:a16="http://schemas.microsoft.com/office/drawing/2014/main" id="{84BA722A-A89C-CA9D-50B7-982B2B472602}"/>
              </a:ext>
            </a:extLst>
          </p:cNvPr>
          <p:cNvSpPr txBox="1"/>
          <p:nvPr/>
        </p:nvSpPr>
        <p:spPr>
          <a:xfrm>
            <a:off x="863597" y="5211416"/>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0.075 mol</a:t>
            </a:r>
            <a:endParaRPr lang="ar-AE" sz="2400" b="1" dirty="0">
              <a:solidFill>
                <a:schemeClr val="accent1"/>
              </a:solidFill>
              <a:latin typeface="Century Gothic" panose="020B0502020202020204" pitchFamily="34" charset="0"/>
              <a:ea typeface="Arial"/>
              <a:cs typeface="Arial"/>
              <a:sym typeface="Arial"/>
            </a:endParaRPr>
          </a:p>
        </p:txBody>
      </p:sp>
      <p:sp>
        <p:nvSpPr>
          <p:cNvPr id="26" name="Google Shape;103;p1">
            <a:extLst>
              <a:ext uri="{FF2B5EF4-FFF2-40B4-BE49-F238E27FC236}">
                <a16:creationId xmlns:a16="http://schemas.microsoft.com/office/drawing/2014/main" id="{2D3F60F1-B3B8-00C1-B158-3A19E58471CE}"/>
              </a:ext>
            </a:extLst>
          </p:cNvPr>
          <p:cNvSpPr txBox="1"/>
          <p:nvPr/>
        </p:nvSpPr>
        <p:spPr>
          <a:xfrm>
            <a:off x="5960530" y="5194483"/>
            <a:ext cx="1676399"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0.075 mol</a:t>
            </a:r>
            <a:endParaRPr lang="ar-AE" sz="2400" b="1"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30725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117C-C60C-ACA1-93AE-CFB4951156F7}"/>
              </a:ext>
            </a:extLst>
          </p:cNvPr>
          <p:cNvSpPr>
            <a:spLocks noGrp="1"/>
          </p:cNvSpPr>
          <p:nvPr>
            <p:ph type="title"/>
          </p:nvPr>
        </p:nvSpPr>
        <p:spPr/>
        <p:txBody>
          <a:bodyPr/>
          <a:lstStyle/>
          <a:p>
            <a:r>
              <a:rPr lang="en-GB" dirty="0">
                <a:latin typeface="Century Gothic" panose="020B0502020202020204" pitchFamily="34" charset="0"/>
              </a:rPr>
              <a:t>Moles, Mass and M</a:t>
            </a:r>
            <a:r>
              <a:rPr lang="en-GB" baseline="-25000" dirty="0">
                <a:latin typeface="Century Gothic" panose="020B0502020202020204" pitchFamily="34" charset="0"/>
              </a:rPr>
              <a:t>r</a:t>
            </a:r>
          </a:p>
        </p:txBody>
      </p:sp>
      <p:sp>
        <p:nvSpPr>
          <p:cNvPr id="4" name="TextBox 3">
            <a:extLst>
              <a:ext uri="{FF2B5EF4-FFF2-40B4-BE49-F238E27FC236}">
                <a16:creationId xmlns:a16="http://schemas.microsoft.com/office/drawing/2014/main" id="{23DEA687-E116-ABE5-07BF-6D8A76941D90}"/>
              </a:ext>
            </a:extLst>
          </p:cNvPr>
          <p:cNvSpPr txBox="1"/>
          <p:nvPr/>
        </p:nvSpPr>
        <p:spPr>
          <a:xfrm>
            <a:off x="441554" y="774189"/>
            <a:ext cx="10494434" cy="461665"/>
          </a:xfrm>
          <a:prstGeom prst="rect">
            <a:avLst/>
          </a:prstGeom>
          <a:noFill/>
        </p:spPr>
        <p:txBody>
          <a:bodyPr wrap="square">
            <a:spAutoFit/>
          </a:bodyPr>
          <a:lstStyle/>
          <a:p>
            <a:r>
              <a:rPr lang="en-GB" sz="2400" dirty="0">
                <a:latin typeface="Century Gothic" panose="020B0502020202020204" pitchFamily="34" charset="0"/>
              </a:rPr>
              <a:t>If we have a mass, we can calculate number of moles.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EA903-0FF3-CB97-8A99-E8E01D0EEA21}"/>
                  </a:ext>
                </a:extLst>
              </p:cNvPr>
              <p:cNvSpPr txBox="1"/>
              <p:nvPr/>
            </p:nvSpPr>
            <p:spPr>
              <a:xfrm>
                <a:off x="440819" y="40253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3F0EA903-0FF3-CB97-8A99-E8E01D0EEA21}"/>
                  </a:ext>
                </a:extLst>
              </p:cNvPr>
              <p:cNvSpPr txBox="1">
                <a:spLocks noRot="1" noChangeAspect="1" noMove="1" noResize="1" noEditPoints="1" noAdjustHandles="1" noChangeArrowheads="1" noChangeShapeType="1" noTextEdit="1"/>
              </p:cNvSpPr>
              <p:nvPr/>
            </p:nvSpPr>
            <p:spPr>
              <a:xfrm>
                <a:off x="440819" y="4025388"/>
                <a:ext cx="6036551" cy="727763"/>
              </a:xfrm>
              <a:prstGeom prst="rect">
                <a:avLst/>
              </a:prstGeom>
              <a:blipFill>
                <a:blip r:embed="rId3"/>
                <a:stretch>
                  <a:fillRect l="-210" b="-6780"/>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1E7383F-A0E2-248A-FFF5-5BEC1D8A88A8}"/>
              </a:ext>
            </a:extLst>
          </p:cNvPr>
          <p:cNvSpPr txBox="1"/>
          <p:nvPr/>
        </p:nvSpPr>
        <p:spPr>
          <a:xfrm>
            <a:off x="2965542" y="1279331"/>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
        <p:nvSpPr>
          <p:cNvPr id="8" name="TextBox 7">
            <a:extLst>
              <a:ext uri="{FF2B5EF4-FFF2-40B4-BE49-F238E27FC236}">
                <a16:creationId xmlns:a16="http://schemas.microsoft.com/office/drawing/2014/main" id="{375A8FA7-3A7E-3AEF-ADAE-0A5B68474AF9}"/>
              </a:ext>
            </a:extLst>
          </p:cNvPr>
          <p:cNvSpPr txBox="1"/>
          <p:nvPr/>
        </p:nvSpPr>
        <p:spPr>
          <a:xfrm>
            <a:off x="427567" y="1843933"/>
            <a:ext cx="10494434" cy="830997"/>
          </a:xfrm>
          <a:prstGeom prst="rect">
            <a:avLst/>
          </a:prstGeom>
          <a:noFill/>
        </p:spPr>
        <p:txBody>
          <a:bodyPr wrap="square">
            <a:spAutoFit/>
          </a:bodyPr>
          <a:lstStyle/>
          <a:p>
            <a:r>
              <a:rPr lang="en-GB" sz="2400" i="1" dirty="0">
                <a:latin typeface="Century Gothic" panose="020B0502020202020204" pitchFamily="34" charset="0"/>
              </a:rPr>
              <a:t>Calculate the </a:t>
            </a:r>
            <a:r>
              <a:rPr lang="en-GB" sz="2400" b="1" i="1" dirty="0">
                <a:latin typeface="Century Gothic" panose="020B0502020202020204" pitchFamily="34" charset="0"/>
              </a:rPr>
              <a:t>mass</a:t>
            </a:r>
            <a:r>
              <a:rPr lang="en-GB" sz="2400" i="1" dirty="0">
                <a:latin typeface="Century Gothic" panose="020B0502020202020204" pitchFamily="34" charset="0"/>
              </a:rPr>
              <a:t> of </a:t>
            </a:r>
            <a:r>
              <a:rPr lang="en-GB" sz="2400" b="1" i="1" dirty="0">
                <a:latin typeface="Century Gothic" panose="020B0502020202020204" pitchFamily="34" charset="0"/>
              </a:rPr>
              <a:t>potassium oxide </a:t>
            </a:r>
            <a:r>
              <a:rPr lang="en-GB" sz="2400" i="1" dirty="0">
                <a:latin typeface="Century Gothic" panose="020B0502020202020204" pitchFamily="34" charset="0"/>
              </a:rPr>
              <a:t>that can be made from 78 g of </a:t>
            </a:r>
            <a:r>
              <a:rPr lang="en-GB" sz="2400" b="1" i="1" dirty="0">
                <a:latin typeface="Century Gothic" panose="020B0502020202020204" pitchFamily="34" charset="0"/>
              </a:rPr>
              <a:t>potassium</a:t>
            </a:r>
            <a:r>
              <a:rPr lang="en-GB" sz="24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6E88E-9893-4DB9-53EF-54A0EBC63235}"/>
                  </a:ext>
                </a:extLst>
              </p:cNvPr>
              <p:cNvSpPr txBox="1"/>
              <p:nvPr/>
            </p:nvSpPr>
            <p:spPr>
              <a:xfrm>
                <a:off x="473950" y="4953040"/>
                <a:ext cx="6036551" cy="781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𝟕𝟖</m:t>
                          </m:r>
                        </m:num>
                        <m:den>
                          <m:r>
                            <a:rPr lang="en-GB" sz="2400" b="1" i="0" smtClean="0">
                              <a:solidFill>
                                <a:schemeClr val="accent1"/>
                              </a:solidFill>
                              <a:latin typeface="Cambria Math" panose="02040503050406030204" pitchFamily="18" charset="0"/>
                            </a:rPr>
                            <m:t>𝟑𝟗</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936E88E-9893-4DB9-53EF-54A0EBC63235}"/>
                  </a:ext>
                </a:extLst>
              </p:cNvPr>
              <p:cNvSpPr txBox="1">
                <a:spLocks noRot="1" noChangeAspect="1" noMove="1" noResize="1" noEditPoints="1" noAdjustHandles="1" noChangeArrowheads="1" noChangeShapeType="1" noTextEdit="1"/>
              </p:cNvSpPr>
              <p:nvPr/>
            </p:nvSpPr>
            <p:spPr>
              <a:xfrm>
                <a:off x="473950" y="4953040"/>
                <a:ext cx="6036551" cy="781368"/>
              </a:xfrm>
              <a:prstGeom prst="rect">
                <a:avLst/>
              </a:prstGeom>
              <a:blipFill>
                <a:blip r:embed="rId4"/>
                <a:stretch>
                  <a:fillRect l="-21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4A4F57-8617-206D-B5BA-7CEE336A2131}"/>
                  </a:ext>
                </a:extLst>
              </p:cNvPr>
              <p:cNvSpPr txBox="1"/>
              <p:nvPr/>
            </p:nvSpPr>
            <p:spPr>
              <a:xfrm>
                <a:off x="414315" y="5907197"/>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1F4A4F57-8617-206D-B5BA-7CEE336A2131}"/>
                  </a:ext>
                </a:extLst>
              </p:cNvPr>
              <p:cNvSpPr txBox="1">
                <a:spLocks noRot="1" noChangeAspect="1" noMove="1" noResize="1" noEditPoints="1" noAdjustHandles="1" noChangeArrowheads="1" noChangeShapeType="1" noTextEdit="1"/>
              </p:cNvSpPr>
              <p:nvPr/>
            </p:nvSpPr>
            <p:spPr>
              <a:xfrm>
                <a:off x="414315" y="5907197"/>
                <a:ext cx="6036551" cy="461665"/>
              </a:xfrm>
              <a:prstGeom prst="rect">
                <a:avLst/>
              </a:prstGeom>
              <a:blipFill>
                <a:blip r:embed="rId5"/>
                <a:stretch>
                  <a:fillRect l="-210" b="-21622"/>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D3DF4E7-5B8E-C002-D059-96B810AB109B}"/>
              </a:ext>
            </a:extLst>
          </p:cNvPr>
          <p:cNvSpPr txBox="1"/>
          <p:nvPr/>
        </p:nvSpPr>
        <p:spPr>
          <a:xfrm>
            <a:off x="440819" y="2687655"/>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4                                :          2</a:t>
            </a:r>
          </a:p>
        </p:txBody>
      </p:sp>
      <p:sp>
        <p:nvSpPr>
          <p:cNvPr id="11" name="TextBox 10">
            <a:extLst>
              <a:ext uri="{FF2B5EF4-FFF2-40B4-BE49-F238E27FC236}">
                <a16:creationId xmlns:a16="http://schemas.microsoft.com/office/drawing/2014/main" id="{C6847EAA-31DA-9FAA-D13C-9401FF92BE54}"/>
              </a:ext>
            </a:extLst>
          </p:cNvPr>
          <p:cNvSpPr txBox="1"/>
          <p:nvPr/>
        </p:nvSpPr>
        <p:spPr>
          <a:xfrm>
            <a:off x="457753" y="3110989"/>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1</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607B34-C5C7-8EA6-70F3-54A6C87A3978}"/>
                  </a:ext>
                </a:extLst>
              </p:cNvPr>
              <p:cNvSpPr txBox="1"/>
              <p:nvPr/>
            </p:nvSpPr>
            <p:spPr>
              <a:xfrm>
                <a:off x="6748116" y="3502663"/>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𝐊𝟐𝐎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50607B34-C5C7-8EA6-70F3-54A6C87A3978}"/>
                  </a:ext>
                </a:extLst>
              </p:cNvPr>
              <p:cNvSpPr txBox="1">
                <a:spLocks noRot="1" noChangeAspect="1" noMove="1" noResize="1" noEditPoints="1" noAdjustHandles="1" noChangeArrowheads="1" noChangeShapeType="1" noTextEdit="1"/>
              </p:cNvSpPr>
              <p:nvPr/>
            </p:nvSpPr>
            <p:spPr>
              <a:xfrm>
                <a:off x="6748116" y="3502663"/>
                <a:ext cx="6036551" cy="461665"/>
              </a:xfrm>
              <a:prstGeom prst="rect">
                <a:avLst/>
              </a:prstGeom>
              <a:blipFill>
                <a:blip r:embed="rId6"/>
                <a:stretch>
                  <a:fillRect l="-42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30A5EA-1359-EC95-F3FD-027666E77672}"/>
                  </a:ext>
                </a:extLst>
              </p:cNvPr>
              <p:cNvSpPr txBox="1"/>
              <p:nvPr/>
            </p:nvSpPr>
            <p:spPr>
              <a:xfrm>
                <a:off x="6748116" y="40761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𝐊𝟐𝐎</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7930A5EA-1359-EC95-F3FD-027666E77672}"/>
                  </a:ext>
                </a:extLst>
              </p:cNvPr>
              <p:cNvSpPr txBox="1">
                <a:spLocks noRot="1" noChangeAspect="1" noMove="1" noResize="1" noEditPoints="1" noAdjustHandles="1" noChangeArrowheads="1" noChangeShapeType="1" noTextEdit="1"/>
              </p:cNvSpPr>
              <p:nvPr/>
            </p:nvSpPr>
            <p:spPr>
              <a:xfrm>
                <a:off x="6748116" y="4076188"/>
                <a:ext cx="6036551" cy="727763"/>
              </a:xfrm>
              <a:prstGeom prst="rect">
                <a:avLst/>
              </a:prstGeom>
              <a:blipFill>
                <a:blip r:embed="rId7"/>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9E55A7-7456-A1B2-E1D4-E0525A270EB0}"/>
                  </a:ext>
                </a:extLst>
              </p:cNvPr>
              <p:cNvSpPr txBox="1"/>
              <p:nvPr/>
            </p:nvSpPr>
            <p:spPr>
              <a:xfrm>
                <a:off x="6781983" y="4939788"/>
                <a:ext cx="2971617"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𝟗𝟒</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759E55A7-7456-A1B2-E1D4-E0525A270EB0}"/>
                  </a:ext>
                </a:extLst>
              </p:cNvPr>
              <p:cNvSpPr txBox="1">
                <a:spLocks noRot="1" noChangeAspect="1" noMove="1" noResize="1" noEditPoints="1" noAdjustHandles="1" noChangeArrowheads="1" noChangeShapeType="1" noTextEdit="1"/>
              </p:cNvSpPr>
              <p:nvPr/>
            </p:nvSpPr>
            <p:spPr>
              <a:xfrm>
                <a:off x="6781983" y="4939788"/>
                <a:ext cx="2971617" cy="727763"/>
              </a:xfrm>
              <a:prstGeom prst="rect">
                <a:avLst/>
              </a:prstGeom>
              <a:blipFill>
                <a:blip r:embed="rId8"/>
                <a:stretch>
                  <a:fillRect l="-855"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ABB4C5-3A4A-6E78-6695-546FB956D0F8}"/>
                  </a:ext>
                </a:extLst>
              </p:cNvPr>
              <p:cNvSpPr txBox="1"/>
              <p:nvPr/>
            </p:nvSpPr>
            <p:spPr>
              <a:xfrm>
                <a:off x="6798916" y="5803388"/>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𝟗𝟒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A9ABB4C5-3A4A-6E78-6695-546FB956D0F8}"/>
                  </a:ext>
                </a:extLst>
              </p:cNvPr>
              <p:cNvSpPr txBox="1">
                <a:spLocks noRot="1" noChangeAspect="1" noMove="1" noResize="1" noEditPoints="1" noAdjustHandles="1" noChangeArrowheads="1" noChangeShapeType="1" noTextEdit="1"/>
              </p:cNvSpPr>
              <p:nvPr/>
            </p:nvSpPr>
            <p:spPr>
              <a:xfrm>
                <a:off x="6798916" y="5803388"/>
                <a:ext cx="2971617" cy="461665"/>
              </a:xfrm>
              <a:prstGeom prst="rect">
                <a:avLst/>
              </a:prstGeom>
              <a:blipFill>
                <a:blip r:embed="rId9"/>
                <a:stretch>
                  <a:fillRect b="-21053"/>
                </a:stretch>
              </a:blipFill>
            </p:spPr>
            <p:txBody>
              <a:bodyPr/>
              <a:lstStyle/>
              <a:p>
                <a:r>
                  <a:rPr lang="en-GB">
                    <a:noFill/>
                  </a:rPr>
                  <a:t> </a:t>
                </a:r>
              </a:p>
            </p:txBody>
          </p:sp>
        </mc:Fallback>
      </mc:AlternateContent>
      <p:cxnSp>
        <p:nvCxnSpPr>
          <p:cNvPr id="17" name="Straight Connector 16">
            <a:extLst>
              <a:ext uri="{FF2B5EF4-FFF2-40B4-BE49-F238E27FC236}">
                <a16:creationId xmlns:a16="http://schemas.microsoft.com/office/drawing/2014/main" id="{104F582D-44AA-EAB0-0326-241AD4824E33}"/>
              </a:ext>
            </a:extLst>
          </p:cNvPr>
          <p:cNvCxnSpPr>
            <a:cxnSpLocks/>
          </p:cNvCxnSpPr>
          <p:nvPr/>
        </p:nvCxnSpPr>
        <p:spPr>
          <a:xfrm>
            <a:off x="3285065" y="1744135"/>
            <a:ext cx="5418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C98FE5-E336-4CF7-F235-33B44F0EFC6D}"/>
              </a:ext>
            </a:extLst>
          </p:cNvPr>
          <p:cNvCxnSpPr/>
          <p:nvPr/>
        </p:nvCxnSpPr>
        <p:spPr>
          <a:xfrm>
            <a:off x="7145865" y="1761068"/>
            <a:ext cx="795867"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97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P spid="10" grpId="0"/>
      <p:bldP spid="3" grpId="0"/>
      <p:bldP spid="11" grpId="0"/>
      <p:bldP spid="12" grpId="0"/>
      <p:bldP spid="13" grpId="0"/>
      <p:bldP spid="14"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117C-C60C-ACA1-93AE-CFB4951156F7}"/>
              </a:ext>
            </a:extLst>
          </p:cNvPr>
          <p:cNvSpPr>
            <a:spLocks noGrp="1"/>
          </p:cNvSpPr>
          <p:nvPr>
            <p:ph type="title"/>
          </p:nvPr>
        </p:nvSpPr>
        <p:spPr/>
        <p:txBody>
          <a:bodyPr/>
          <a:lstStyle/>
          <a:p>
            <a:r>
              <a:rPr lang="en-GB" dirty="0">
                <a:latin typeface="Century Gothic" panose="020B0502020202020204" pitchFamily="34" charset="0"/>
              </a:rPr>
              <a:t>Moles, Mass and M</a:t>
            </a:r>
            <a:r>
              <a:rPr lang="en-GB" baseline="-25000" dirty="0">
                <a:latin typeface="Century Gothic" panose="020B0502020202020204" pitchFamily="34" charset="0"/>
              </a:rPr>
              <a:t>r</a:t>
            </a:r>
          </a:p>
        </p:txBody>
      </p:sp>
      <p:sp>
        <p:nvSpPr>
          <p:cNvPr id="4" name="TextBox 3">
            <a:extLst>
              <a:ext uri="{FF2B5EF4-FFF2-40B4-BE49-F238E27FC236}">
                <a16:creationId xmlns:a16="http://schemas.microsoft.com/office/drawing/2014/main" id="{23DEA687-E116-ABE5-07BF-6D8A76941D90}"/>
              </a:ext>
            </a:extLst>
          </p:cNvPr>
          <p:cNvSpPr txBox="1"/>
          <p:nvPr/>
        </p:nvSpPr>
        <p:spPr>
          <a:xfrm>
            <a:off x="441554" y="774189"/>
            <a:ext cx="10494434" cy="461665"/>
          </a:xfrm>
          <a:prstGeom prst="rect">
            <a:avLst/>
          </a:prstGeom>
          <a:noFill/>
        </p:spPr>
        <p:txBody>
          <a:bodyPr wrap="square">
            <a:spAutoFit/>
          </a:bodyPr>
          <a:lstStyle/>
          <a:p>
            <a:r>
              <a:rPr lang="en-GB" sz="2400" dirty="0">
                <a:latin typeface="Century Gothic" panose="020B0502020202020204" pitchFamily="34" charset="0"/>
              </a:rPr>
              <a:t>If we have a mass, we can calculate number of moles.</a:t>
            </a:r>
          </a:p>
        </p:txBody>
      </p:sp>
      <p:sp>
        <p:nvSpPr>
          <p:cNvPr id="7" name="TextBox 6">
            <a:extLst>
              <a:ext uri="{FF2B5EF4-FFF2-40B4-BE49-F238E27FC236}">
                <a16:creationId xmlns:a16="http://schemas.microsoft.com/office/drawing/2014/main" id="{C1E7383F-A0E2-248A-FFF5-5BEC1D8A88A8}"/>
              </a:ext>
            </a:extLst>
          </p:cNvPr>
          <p:cNvSpPr txBox="1"/>
          <p:nvPr/>
        </p:nvSpPr>
        <p:spPr>
          <a:xfrm>
            <a:off x="2965542" y="1279331"/>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
        <p:nvSpPr>
          <p:cNvPr id="8" name="TextBox 7">
            <a:extLst>
              <a:ext uri="{FF2B5EF4-FFF2-40B4-BE49-F238E27FC236}">
                <a16:creationId xmlns:a16="http://schemas.microsoft.com/office/drawing/2014/main" id="{375A8FA7-3A7E-3AEF-ADAE-0A5B68474AF9}"/>
              </a:ext>
            </a:extLst>
          </p:cNvPr>
          <p:cNvSpPr txBox="1"/>
          <p:nvPr/>
        </p:nvSpPr>
        <p:spPr>
          <a:xfrm>
            <a:off x="427567" y="1843933"/>
            <a:ext cx="10494434" cy="830997"/>
          </a:xfrm>
          <a:prstGeom prst="rect">
            <a:avLst/>
          </a:prstGeom>
          <a:noFill/>
        </p:spPr>
        <p:txBody>
          <a:bodyPr wrap="square">
            <a:spAutoFit/>
          </a:bodyPr>
          <a:lstStyle/>
          <a:p>
            <a:r>
              <a:rPr lang="en-GB" sz="2400" i="1" dirty="0">
                <a:latin typeface="Century Gothic" panose="020B0502020202020204" pitchFamily="34" charset="0"/>
              </a:rPr>
              <a:t>Calculate the </a:t>
            </a:r>
            <a:r>
              <a:rPr lang="en-GB" sz="2400" b="1" i="1" dirty="0">
                <a:latin typeface="Century Gothic" panose="020B0502020202020204" pitchFamily="34" charset="0"/>
              </a:rPr>
              <a:t>mass</a:t>
            </a:r>
            <a:r>
              <a:rPr lang="en-GB" sz="2400" i="1" dirty="0">
                <a:latin typeface="Century Gothic" panose="020B0502020202020204" pitchFamily="34" charset="0"/>
              </a:rPr>
              <a:t> of </a:t>
            </a:r>
            <a:r>
              <a:rPr lang="en-GB" sz="2400" b="1" i="1" dirty="0">
                <a:latin typeface="Century Gothic" panose="020B0502020202020204" pitchFamily="34" charset="0"/>
              </a:rPr>
              <a:t>potassium oxide </a:t>
            </a:r>
            <a:r>
              <a:rPr lang="en-GB" sz="2400" i="1" dirty="0">
                <a:latin typeface="Century Gothic" panose="020B0502020202020204" pitchFamily="34" charset="0"/>
              </a:rPr>
              <a:t>that can be made from 78 g of </a:t>
            </a:r>
            <a:r>
              <a:rPr lang="en-GB" sz="2400" b="1" i="1" dirty="0">
                <a:latin typeface="Century Gothic" panose="020B0502020202020204" pitchFamily="34" charset="0"/>
              </a:rPr>
              <a:t>potassium</a:t>
            </a:r>
            <a:r>
              <a:rPr lang="en-GB" sz="2400" i="1" dirty="0">
                <a:latin typeface="Century Gothic" panose="020B0502020202020204" pitchFamily="34" charset="0"/>
              </a:rPr>
              <a:t>.</a:t>
            </a:r>
          </a:p>
        </p:txBody>
      </p:sp>
      <p:cxnSp>
        <p:nvCxnSpPr>
          <p:cNvPr id="17" name="Straight Connector 16">
            <a:extLst>
              <a:ext uri="{FF2B5EF4-FFF2-40B4-BE49-F238E27FC236}">
                <a16:creationId xmlns:a16="http://schemas.microsoft.com/office/drawing/2014/main" id="{104F582D-44AA-EAB0-0326-241AD4824E33}"/>
              </a:ext>
            </a:extLst>
          </p:cNvPr>
          <p:cNvCxnSpPr>
            <a:cxnSpLocks/>
          </p:cNvCxnSpPr>
          <p:nvPr/>
        </p:nvCxnSpPr>
        <p:spPr>
          <a:xfrm>
            <a:off x="3285065" y="1744135"/>
            <a:ext cx="54186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5C98FE5-E336-4CF7-F235-33B44F0EFC6D}"/>
              </a:ext>
            </a:extLst>
          </p:cNvPr>
          <p:cNvCxnSpPr/>
          <p:nvPr/>
        </p:nvCxnSpPr>
        <p:spPr>
          <a:xfrm>
            <a:off x="7145865" y="1761068"/>
            <a:ext cx="795867" cy="0"/>
          </a:xfrm>
          <a:prstGeom prst="line">
            <a:avLst/>
          </a:prstGeom>
          <a:ln w="38100"/>
        </p:spPr>
        <p:style>
          <a:lnRef idx="1">
            <a:schemeClr val="accent1"/>
          </a:lnRef>
          <a:fillRef idx="0">
            <a:schemeClr val="accent1"/>
          </a:fillRef>
          <a:effectRef idx="0">
            <a:schemeClr val="accent1"/>
          </a:effectRef>
          <a:fontRef idx="minor">
            <a:schemeClr val="tx1"/>
          </a:fontRef>
        </p:style>
      </p:cxnSp>
      <p:graphicFrame>
        <p:nvGraphicFramePr>
          <p:cNvPr id="6" name="Table 5">
            <a:extLst>
              <a:ext uri="{FF2B5EF4-FFF2-40B4-BE49-F238E27FC236}">
                <a16:creationId xmlns:a16="http://schemas.microsoft.com/office/drawing/2014/main" id="{F7A755CF-084A-93A3-A9F6-719E1306BAAA}"/>
              </a:ext>
            </a:extLst>
          </p:cNvPr>
          <p:cNvGraphicFramePr>
            <a:graphicFrameLocks noGrp="1"/>
          </p:cNvGraphicFramePr>
          <p:nvPr>
            <p:extLst>
              <p:ext uri="{D42A27DB-BD31-4B8C-83A1-F6EECF244321}">
                <p14:modId xmlns:p14="http://schemas.microsoft.com/office/powerpoint/2010/main" val="2700078070"/>
              </p:ext>
            </p:extLst>
          </p:nvPr>
        </p:nvGraphicFramePr>
        <p:xfrm>
          <a:off x="343876" y="2864989"/>
          <a:ext cx="10980615" cy="3975426"/>
        </p:xfrm>
        <a:graphic>
          <a:graphicData uri="http://schemas.openxmlformats.org/drawingml/2006/table">
            <a:tbl>
              <a:tblPr firstRow="1" bandRow="1">
                <a:tableStyleId>{B1EB6348-2FFE-48DD-B87E-607CE2353A59}</a:tableStyleId>
              </a:tblPr>
              <a:tblGrid>
                <a:gridCol w="1836616">
                  <a:extLst>
                    <a:ext uri="{9D8B030D-6E8A-4147-A177-3AD203B41FA5}">
                      <a16:colId xmlns:a16="http://schemas.microsoft.com/office/drawing/2014/main" val="3996045382"/>
                    </a:ext>
                  </a:extLst>
                </a:gridCol>
                <a:gridCol w="3200400">
                  <a:extLst>
                    <a:ext uri="{9D8B030D-6E8A-4147-A177-3AD203B41FA5}">
                      <a16:colId xmlns:a16="http://schemas.microsoft.com/office/drawing/2014/main" val="4283209318"/>
                    </a:ext>
                  </a:extLst>
                </a:gridCol>
                <a:gridCol w="5943599">
                  <a:extLst>
                    <a:ext uri="{9D8B030D-6E8A-4147-A177-3AD203B41FA5}">
                      <a16:colId xmlns:a16="http://schemas.microsoft.com/office/drawing/2014/main" val="606413477"/>
                    </a:ext>
                  </a:extLst>
                </a:gridCol>
              </a:tblGrid>
              <a:tr h="493673">
                <a:tc>
                  <a:txBody>
                    <a:bodyPr/>
                    <a:lstStyle/>
                    <a:p>
                      <a:r>
                        <a:rPr lang="en-GB" sz="2400" dirty="0">
                          <a:solidFill>
                            <a:sysClr val="windowText" lastClr="000000"/>
                          </a:solidFill>
                          <a:latin typeface="Century Gothic" panose="020B0502020202020204" pitchFamily="34" charset="0"/>
                        </a:rPr>
                        <a:t>Formula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b="0" dirty="0">
                          <a:solidFill>
                            <a:sysClr val="windowText" lastClr="000000"/>
                          </a:solidFill>
                          <a:latin typeface="Century Gothic" panose="020B0502020202020204" pitchFamily="34" charset="0"/>
                        </a:rPr>
                        <a:t>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b="0" dirty="0">
                          <a:solidFill>
                            <a:sysClr val="windowText" lastClr="000000"/>
                          </a:solidFill>
                          <a:latin typeface="Century Gothic" panose="020B0502020202020204" pitchFamily="34" charset="0"/>
                        </a:rPr>
                        <a:t>K</a:t>
                      </a:r>
                      <a:r>
                        <a:rPr lang="en-GB" sz="2400" b="0" baseline="-25000" dirty="0">
                          <a:solidFill>
                            <a:sysClr val="windowText" lastClr="000000"/>
                          </a:solidFill>
                          <a:latin typeface="Century Gothic" panose="020B0502020202020204" pitchFamily="34" charset="0"/>
                        </a:rPr>
                        <a:t>2</a:t>
                      </a:r>
                      <a:r>
                        <a:rPr lang="en-GB" sz="2400" b="0" dirty="0">
                          <a:solidFill>
                            <a:sysClr val="windowText" lastClr="000000"/>
                          </a:solidFill>
                          <a:latin typeface="Century Gothic" panose="020B0502020202020204" pitchFamily="34"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27682304"/>
                  </a:ext>
                </a:extLst>
              </a:tr>
              <a:tr h="474784">
                <a:tc>
                  <a:txBody>
                    <a:bodyPr/>
                    <a:lstStyle/>
                    <a:p>
                      <a:r>
                        <a:rPr lang="en-GB" sz="2400" b="1" dirty="0">
                          <a:solidFill>
                            <a:sysClr val="windowText" lastClr="000000"/>
                          </a:solidFill>
                          <a:latin typeface="Century Gothic" panose="020B0502020202020204" pitchFamily="34" charset="0"/>
                        </a:rPr>
                        <a:t>Mole Ratio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23471134"/>
                  </a:ext>
                </a:extLst>
              </a:tr>
              <a:tr h="492369">
                <a:tc>
                  <a:txBody>
                    <a:bodyPr/>
                    <a:lstStyle/>
                    <a:p>
                      <a:r>
                        <a:rPr lang="en-GB" sz="2400" b="1" dirty="0">
                          <a:solidFill>
                            <a:sysClr val="windowText" lastClr="000000"/>
                          </a:solidFill>
                          <a:latin typeface="Century Gothic" panose="020B0502020202020204" pitchFamily="34" charset="0"/>
                        </a:rPr>
                        <a:t>Mr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6230604"/>
                  </a:ext>
                </a:extLst>
              </a:tr>
              <a:tr h="1055077">
                <a:tc>
                  <a:txBody>
                    <a:bodyPr/>
                    <a:lstStyle/>
                    <a:p>
                      <a:r>
                        <a:rPr lang="en-GB" sz="2400" b="1" dirty="0">
                          <a:solidFill>
                            <a:sysClr val="windowText" lastClr="000000"/>
                          </a:solidFill>
                          <a:latin typeface="Century Gothic" panose="020B0502020202020204" pitchFamily="34" charset="0"/>
                        </a:rPr>
                        <a:t>Mass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5506065"/>
                  </a:ext>
                </a:extLst>
              </a:tr>
              <a:tr h="1459523">
                <a:tc>
                  <a:txBody>
                    <a:bodyPr/>
                    <a:lstStyle/>
                    <a:p>
                      <a:r>
                        <a:rPr lang="en-GB" sz="2400" b="1" dirty="0">
                          <a:solidFill>
                            <a:sysClr val="windowText" lastClr="000000"/>
                          </a:solidFill>
                          <a:latin typeface="Century Gothic" panose="020B0502020202020204" pitchFamily="34" charset="0"/>
                        </a:rPr>
                        <a:t>moles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0427190"/>
                  </a:ext>
                </a:extLst>
              </a:tr>
            </a:tbl>
          </a:graphicData>
        </a:graphic>
      </p:graphicFrame>
      <p:sp>
        <p:nvSpPr>
          <p:cNvPr id="16" name="TextBox 15">
            <a:extLst>
              <a:ext uri="{FF2B5EF4-FFF2-40B4-BE49-F238E27FC236}">
                <a16:creationId xmlns:a16="http://schemas.microsoft.com/office/drawing/2014/main" id="{618656B1-60C6-79C0-51C1-75C87E973CD9}"/>
              </a:ext>
            </a:extLst>
          </p:cNvPr>
          <p:cNvSpPr txBox="1"/>
          <p:nvPr/>
        </p:nvSpPr>
        <p:spPr>
          <a:xfrm>
            <a:off x="3851584" y="3339588"/>
            <a:ext cx="4729709"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2                                                 1</a:t>
            </a:r>
          </a:p>
        </p:txBody>
      </p:sp>
      <p:sp>
        <p:nvSpPr>
          <p:cNvPr id="19" name="TextBox 18">
            <a:extLst>
              <a:ext uri="{FF2B5EF4-FFF2-40B4-BE49-F238E27FC236}">
                <a16:creationId xmlns:a16="http://schemas.microsoft.com/office/drawing/2014/main" id="{441F4A39-35FC-FE21-8989-D4BAB01451B7}"/>
              </a:ext>
            </a:extLst>
          </p:cNvPr>
          <p:cNvSpPr txBox="1"/>
          <p:nvPr/>
        </p:nvSpPr>
        <p:spPr>
          <a:xfrm>
            <a:off x="3775383" y="3861264"/>
            <a:ext cx="4964171"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39                                               94</a:t>
            </a:r>
          </a:p>
        </p:txBody>
      </p:sp>
      <p:sp>
        <p:nvSpPr>
          <p:cNvPr id="20" name="TextBox 19">
            <a:extLst>
              <a:ext uri="{FF2B5EF4-FFF2-40B4-BE49-F238E27FC236}">
                <a16:creationId xmlns:a16="http://schemas.microsoft.com/office/drawing/2014/main" id="{544AD4BD-53E7-8B3D-9670-CAAE2C9C155C}"/>
              </a:ext>
            </a:extLst>
          </p:cNvPr>
          <p:cNvSpPr txBox="1"/>
          <p:nvPr/>
        </p:nvSpPr>
        <p:spPr>
          <a:xfrm>
            <a:off x="3705046" y="4336050"/>
            <a:ext cx="5157600"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78 g                                              ?</a:t>
            </a: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7605B5E-BB0E-738B-7A33-B47BEE795B75}"/>
                  </a:ext>
                </a:extLst>
              </p:cNvPr>
              <p:cNvSpPr txBox="1"/>
              <p:nvPr/>
            </p:nvSpPr>
            <p:spPr>
              <a:xfrm>
                <a:off x="2234450" y="5354233"/>
                <a:ext cx="6036551" cy="5688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𝐧𝐮𝐦𝐛𝐞𝐫</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𝐨𝐟</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𝐦𝐨𝐥𝐞𝐬</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𝐊</m:t>
                      </m:r>
                      <m:r>
                        <a:rPr lang="en-GB" b="1" i="0" smtClean="0">
                          <a:solidFill>
                            <a:schemeClr val="accent1"/>
                          </a:solidFill>
                          <a:latin typeface="Cambria Math" panose="02040503050406030204" pitchFamily="18" charset="0"/>
                        </a:rPr>
                        <m:t>= </m:t>
                      </m:r>
                      <m:f>
                        <m:fPr>
                          <m:ctrlPr>
                            <a:rPr lang="en-GB" b="1" i="1" smtClean="0">
                              <a:solidFill>
                                <a:schemeClr val="accent1"/>
                              </a:solidFill>
                              <a:latin typeface="Cambria Math" panose="02040503050406030204" pitchFamily="18" charset="0"/>
                            </a:rPr>
                          </m:ctrlPr>
                        </m:fPr>
                        <m:num>
                          <m:r>
                            <a:rPr lang="en-GB" b="1" i="0" smtClean="0">
                              <a:solidFill>
                                <a:schemeClr val="accent1"/>
                              </a:solidFill>
                              <a:latin typeface="Cambria Math" panose="02040503050406030204" pitchFamily="18" charset="0"/>
                            </a:rPr>
                            <m:t>𝐦𝐚𝐬𝐬</m:t>
                          </m:r>
                        </m:num>
                        <m:den>
                          <m:r>
                            <a:rPr lang="en-GB" b="1" i="0" smtClean="0">
                              <a:solidFill>
                                <a:schemeClr val="accent1"/>
                              </a:solidFill>
                              <a:latin typeface="Cambria Math" panose="02040503050406030204" pitchFamily="18" charset="0"/>
                            </a:rPr>
                            <m:t>𝐌</m:t>
                          </m:r>
                          <m:r>
                            <a:rPr lang="en-GB" b="1" i="0" baseline="-25000" smtClean="0">
                              <a:solidFill>
                                <a:schemeClr val="accent1"/>
                              </a:solidFill>
                              <a:latin typeface="Cambria Math" panose="02040503050406030204" pitchFamily="18" charset="0"/>
                            </a:rPr>
                            <m:t>𝐫</m:t>
                          </m:r>
                        </m:den>
                      </m:f>
                    </m:oMath>
                  </m:oMathPara>
                </a14:m>
                <a:endParaRPr lang="en-GB" b="1" dirty="0">
                  <a:solidFill>
                    <a:schemeClr val="accent1"/>
                  </a:solidFill>
                  <a:latin typeface="Century Gothic" panose="020B0502020202020204" pitchFamily="34" charset="0"/>
                </a:endParaRPr>
              </a:p>
            </p:txBody>
          </p:sp>
        </mc:Choice>
        <mc:Fallback>
          <p:sp>
            <p:nvSpPr>
              <p:cNvPr id="23" name="TextBox 22">
                <a:extLst>
                  <a:ext uri="{FF2B5EF4-FFF2-40B4-BE49-F238E27FC236}">
                    <a16:creationId xmlns:a16="http://schemas.microsoft.com/office/drawing/2014/main" id="{07605B5E-BB0E-738B-7A33-B47BEE795B75}"/>
                  </a:ext>
                </a:extLst>
              </p:cNvPr>
              <p:cNvSpPr txBox="1">
                <a:spLocks noRot="1" noChangeAspect="1" noMove="1" noResize="1" noEditPoints="1" noAdjustHandles="1" noChangeArrowheads="1" noChangeShapeType="1" noTextEdit="1"/>
              </p:cNvSpPr>
              <p:nvPr/>
            </p:nvSpPr>
            <p:spPr>
              <a:xfrm>
                <a:off x="2234450" y="5354233"/>
                <a:ext cx="6036551" cy="568874"/>
              </a:xfrm>
              <a:prstGeom prst="rect">
                <a:avLst/>
              </a:prstGeom>
              <a:blipFill>
                <a:blip r:embed="rId3"/>
                <a:stretch>
                  <a:fillRect b="-434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EB63947-5650-17BF-9317-E80E02C35B0A}"/>
                  </a:ext>
                </a:extLst>
              </p:cNvPr>
              <p:cNvSpPr txBox="1"/>
              <p:nvPr/>
            </p:nvSpPr>
            <p:spPr>
              <a:xfrm>
                <a:off x="2214828" y="5895023"/>
                <a:ext cx="6036551" cy="6127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𝐧𝐮𝐦𝐛𝐞𝐫</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𝐨𝐟</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𝐦𝐨𝐥𝐞𝐬</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𝐊</m:t>
                      </m:r>
                      <m:r>
                        <a:rPr lang="en-GB" b="1" i="0" smtClean="0">
                          <a:solidFill>
                            <a:schemeClr val="accent1"/>
                          </a:solidFill>
                          <a:latin typeface="Cambria Math" panose="02040503050406030204" pitchFamily="18" charset="0"/>
                        </a:rPr>
                        <m:t>= </m:t>
                      </m:r>
                      <m:f>
                        <m:fPr>
                          <m:ctrlPr>
                            <a:rPr lang="en-GB" b="1" i="1" smtClean="0">
                              <a:solidFill>
                                <a:schemeClr val="accent1"/>
                              </a:solidFill>
                              <a:latin typeface="Cambria Math" panose="02040503050406030204" pitchFamily="18" charset="0"/>
                            </a:rPr>
                          </m:ctrlPr>
                        </m:fPr>
                        <m:num>
                          <m:r>
                            <a:rPr lang="en-GB" b="1" i="0" smtClean="0">
                              <a:solidFill>
                                <a:schemeClr val="accent1"/>
                              </a:solidFill>
                              <a:latin typeface="Cambria Math" panose="02040503050406030204" pitchFamily="18" charset="0"/>
                            </a:rPr>
                            <m:t>𝟕𝟖</m:t>
                          </m:r>
                        </m:num>
                        <m:den>
                          <m:r>
                            <a:rPr lang="en-GB" b="1" i="0" smtClean="0">
                              <a:solidFill>
                                <a:schemeClr val="accent1"/>
                              </a:solidFill>
                              <a:latin typeface="Cambria Math" panose="02040503050406030204" pitchFamily="18" charset="0"/>
                            </a:rPr>
                            <m:t>𝟑𝟗</m:t>
                          </m:r>
                        </m:den>
                      </m:f>
                    </m:oMath>
                  </m:oMathPara>
                </a14:m>
                <a:endParaRPr lang="en-GB" b="1" dirty="0">
                  <a:solidFill>
                    <a:schemeClr val="accent1"/>
                  </a:solidFill>
                  <a:latin typeface="Century Gothic" panose="020B0502020202020204" pitchFamily="34" charset="0"/>
                </a:endParaRPr>
              </a:p>
            </p:txBody>
          </p:sp>
        </mc:Choice>
        <mc:Fallback>
          <p:sp>
            <p:nvSpPr>
              <p:cNvPr id="24" name="TextBox 23">
                <a:extLst>
                  <a:ext uri="{FF2B5EF4-FFF2-40B4-BE49-F238E27FC236}">
                    <a16:creationId xmlns:a16="http://schemas.microsoft.com/office/drawing/2014/main" id="{0EB63947-5650-17BF-9317-E80E02C35B0A}"/>
                  </a:ext>
                </a:extLst>
              </p:cNvPr>
              <p:cNvSpPr txBox="1">
                <a:spLocks noRot="1" noChangeAspect="1" noMove="1" noResize="1" noEditPoints="1" noAdjustHandles="1" noChangeArrowheads="1" noChangeShapeType="1" noTextEdit="1"/>
              </p:cNvSpPr>
              <p:nvPr/>
            </p:nvSpPr>
            <p:spPr>
              <a:xfrm>
                <a:off x="2214828" y="5895023"/>
                <a:ext cx="6036551" cy="612732"/>
              </a:xfrm>
              <a:prstGeom prst="rect">
                <a:avLst/>
              </a:prstGeom>
              <a:blipFill>
                <a:blip r:embed="rId4"/>
                <a:stretch>
                  <a:fillRect b="-408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EF7DEFF0-C41D-350D-F881-71E8982AB8AD}"/>
                  </a:ext>
                </a:extLst>
              </p:cNvPr>
              <p:cNvSpPr txBox="1"/>
              <p:nvPr/>
            </p:nvSpPr>
            <p:spPr>
              <a:xfrm>
                <a:off x="2190361" y="6488668"/>
                <a:ext cx="6036551"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𝐧𝐮𝐦𝐛𝐞𝐫</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𝐨𝐟</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𝐦𝐨𝐥𝐞𝐬</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𝐊</m:t>
                      </m:r>
                      <m:r>
                        <a:rPr lang="en-GB" b="1" i="0" smtClean="0">
                          <a:solidFill>
                            <a:schemeClr val="accent1"/>
                          </a:solidFill>
                          <a:latin typeface="Cambria Math" panose="02040503050406030204" pitchFamily="18" charset="0"/>
                        </a:rPr>
                        <m:t>=</m:t>
                      </m:r>
                      <m:r>
                        <a:rPr lang="en-GB" b="1" i="0" smtClean="0">
                          <a:solidFill>
                            <a:schemeClr val="accent1"/>
                          </a:solidFill>
                          <a:latin typeface="Cambria Math" panose="02040503050406030204" pitchFamily="18" charset="0"/>
                        </a:rPr>
                        <m:t>𝟐</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m:t>
                      </m:r>
                    </m:oMath>
                  </m:oMathPara>
                </a14:m>
                <a:endParaRPr lang="en-GB" b="1" dirty="0">
                  <a:solidFill>
                    <a:schemeClr val="accent1"/>
                  </a:solidFill>
                  <a:latin typeface="Century Gothic" panose="020B0502020202020204" pitchFamily="34" charset="0"/>
                </a:endParaRPr>
              </a:p>
            </p:txBody>
          </p:sp>
        </mc:Choice>
        <mc:Fallback>
          <p:sp>
            <p:nvSpPr>
              <p:cNvPr id="25" name="TextBox 24">
                <a:extLst>
                  <a:ext uri="{FF2B5EF4-FFF2-40B4-BE49-F238E27FC236}">
                    <a16:creationId xmlns:a16="http://schemas.microsoft.com/office/drawing/2014/main" id="{EF7DEFF0-C41D-350D-F881-71E8982AB8AD}"/>
                  </a:ext>
                </a:extLst>
              </p:cNvPr>
              <p:cNvSpPr txBox="1">
                <a:spLocks noRot="1" noChangeAspect="1" noMove="1" noResize="1" noEditPoints="1" noAdjustHandles="1" noChangeArrowheads="1" noChangeShapeType="1" noTextEdit="1"/>
              </p:cNvSpPr>
              <p:nvPr/>
            </p:nvSpPr>
            <p:spPr>
              <a:xfrm>
                <a:off x="2190361" y="6488668"/>
                <a:ext cx="6036551" cy="369332"/>
              </a:xfrm>
              <a:prstGeom prst="rect">
                <a:avLst/>
              </a:prstGeom>
              <a:blipFill>
                <a:blip r:embed="rId5"/>
                <a:stretch>
                  <a:fillRect b="-20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AEB716E-8561-5D79-7F71-A0452DF66877}"/>
                  </a:ext>
                </a:extLst>
              </p:cNvPr>
              <p:cNvSpPr txBox="1"/>
              <p:nvPr/>
            </p:nvSpPr>
            <p:spPr>
              <a:xfrm>
                <a:off x="5552363" y="5384217"/>
                <a:ext cx="2835500" cy="6399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𝐧𝐮𝐦𝐛𝐞𝐫</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𝐨𝐟</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𝐦𝐨𝐥𝐞𝐬</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𝐊𝟐𝐎</m:t>
                      </m:r>
                      <m:r>
                        <a:rPr lang="en-GB" b="1" i="0" smtClean="0">
                          <a:solidFill>
                            <a:schemeClr val="accent1"/>
                          </a:solidFill>
                          <a:latin typeface="Cambria Math" panose="02040503050406030204" pitchFamily="18" charset="0"/>
                        </a:rPr>
                        <m:t>=</m:t>
                      </m:r>
                      <m:r>
                        <a:rPr lang="en-GB" b="1" i="0" smtClean="0">
                          <a:solidFill>
                            <a:schemeClr val="accent1"/>
                          </a:solidFill>
                          <a:latin typeface="Cambria Math" panose="02040503050406030204" pitchFamily="18" charset="0"/>
                        </a:rPr>
                        <m:t>𝟏</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m:t>
                      </m:r>
                    </m:oMath>
                  </m:oMathPara>
                </a14:m>
                <a:endParaRPr lang="en-GB" b="1" dirty="0">
                  <a:solidFill>
                    <a:schemeClr val="accent1"/>
                  </a:solidFill>
                  <a:latin typeface="Century Gothic" panose="020B0502020202020204" pitchFamily="34" charset="0"/>
                </a:endParaRPr>
              </a:p>
            </p:txBody>
          </p:sp>
        </mc:Choice>
        <mc:Fallback>
          <p:sp>
            <p:nvSpPr>
              <p:cNvPr id="26" name="TextBox 25">
                <a:extLst>
                  <a:ext uri="{FF2B5EF4-FFF2-40B4-BE49-F238E27FC236}">
                    <a16:creationId xmlns:a16="http://schemas.microsoft.com/office/drawing/2014/main" id="{9AEB716E-8561-5D79-7F71-A0452DF66877}"/>
                  </a:ext>
                </a:extLst>
              </p:cNvPr>
              <p:cNvSpPr txBox="1">
                <a:spLocks noRot="1" noChangeAspect="1" noMove="1" noResize="1" noEditPoints="1" noAdjustHandles="1" noChangeArrowheads="1" noChangeShapeType="1" noTextEdit="1"/>
              </p:cNvSpPr>
              <p:nvPr/>
            </p:nvSpPr>
            <p:spPr>
              <a:xfrm>
                <a:off x="5552363" y="5384217"/>
                <a:ext cx="2835500" cy="639983"/>
              </a:xfrm>
              <a:prstGeom prst="rect">
                <a:avLst/>
              </a:prstGeom>
              <a:blipFill>
                <a:blip r:embed="rId6"/>
                <a:stretch>
                  <a:fillRect b="-1153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7E8524E6-6434-2533-22BA-D123881573D6}"/>
                  </a:ext>
                </a:extLst>
              </p:cNvPr>
              <p:cNvSpPr txBox="1"/>
              <p:nvPr/>
            </p:nvSpPr>
            <p:spPr>
              <a:xfrm>
                <a:off x="5394100" y="4744404"/>
                <a:ext cx="6036551" cy="5688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𝐧𝐮𝐦𝐛𝐞𝐫</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𝐨𝐟</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𝐦𝐨𝐥𝐞𝐬</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𝐊𝟐𝐎</m:t>
                      </m:r>
                      <m:r>
                        <a:rPr lang="en-GB" b="1" i="0" smtClean="0">
                          <a:solidFill>
                            <a:schemeClr val="accent1"/>
                          </a:solidFill>
                          <a:latin typeface="Cambria Math" panose="02040503050406030204" pitchFamily="18" charset="0"/>
                        </a:rPr>
                        <m:t>= </m:t>
                      </m:r>
                      <m:f>
                        <m:fPr>
                          <m:ctrlPr>
                            <a:rPr lang="en-GB" b="1" i="1" smtClean="0">
                              <a:solidFill>
                                <a:schemeClr val="accent1"/>
                              </a:solidFill>
                              <a:latin typeface="Cambria Math" panose="02040503050406030204" pitchFamily="18" charset="0"/>
                            </a:rPr>
                          </m:ctrlPr>
                        </m:fPr>
                        <m:num>
                          <m:r>
                            <a:rPr lang="en-GB" b="1" i="0" smtClean="0">
                              <a:solidFill>
                                <a:schemeClr val="accent1"/>
                              </a:solidFill>
                              <a:latin typeface="Cambria Math" panose="02040503050406030204" pitchFamily="18" charset="0"/>
                            </a:rPr>
                            <m:t>𝐦𝐚𝐬𝐬</m:t>
                          </m:r>
                        </m:num>
                        <m:den>
                          <m:r>
                            <a:rPr lang="en-GB" b="1" i="0" smtClean="0">
                              <a:solidFill>
                                <a:schemeClr val="accent1"/>
                              </a:solidFill>
                              <a:latin typeface="Cambria Math" panose="02040503050406030204" pitchFamily="18" charset="0"/>
                            </a:rPr>
                            <m:t>𝐌</m:t>
                          </m:r>
                          <m:r>
                            <a:rPr lang="en-GB" b="1" i="0" baseline="-25000" smtClean="0">
                              <a:solidFill>
                                <a:schemeClr val="accent1"/>
                              </a:solidFill>
                              <a:latin typeface="Cambria Math" panose="02040503050406030204" pitchFamily="18" charset="0"/>
                            </a:rPr>
                            <m:t>𝐫</m:t>
                          </m:r>
                        </m:den>
                      </m:f>
                    </m:oMath>
                  </m:oMathPara>
                </a14:m>
                <a:endParaRPr lang="en-GB" b="1" dirty="0">
                  <a:solidFill>
                    <a:schemeClr val="accent1"/>
                  </a:solidFill>
                  <a:latin typeface="Century Gothic" panose="020B0502020202020204" pitchFamily="34" charset="0"/>
                </a:endParaRPr>
              </a:p>
            </p:txBody>
          </p:sp>
        </mc:Choice>
        <mc:Fallback>
          <p:sp>
            <p:nvSpPr>
              <p:cNvPr id="27" name="TextBox 26">
                <a:extLst>
                  <a:ext uri="{FF2B5EF4-FFF2-40B4-BE49-F238E27FC236}">
                    <a16:creationId xmlns:a16="http://schemas.microsoft.com/office/drawing/2014/main" id="{7E8524E6-6434-2533-22BA-D123881573D6}"/>
                  </a:ext>
                </a:extLst>
              </p:cNvPr>
              <p:cNvSpPr txBox="1">
                <a:spLocks noRot="1" noChangeAspect="1" noMove="1" noResize="1" noEditPoints="1" noAdjustHandles="1" noChangeArrowheads="1" noChangeShapeType="1" noTextEdit="1"/>
              </p:cNvSpPr>
              <p:nvPr/>
            </p:nvSpPr>
            <p:spPr>
              <a:xfrm>
                <a:off x="5394100" y="4744404"/>
                <a:ext cx="6036551" cy="568874"/>
              </a:xfrm>
              <a:prstGeom prst="rect">
                <a:avLst/>
              </a:prstGeom>
              <a:blipFill>
                <a:blip r:embed="rId7"/>
                <a:stretch>
                  <a:fillRect b="-434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330D8943-7491-A888-B2DA-2D628ADE1C0C}"/>
                  </a:ext>
                </a:extLst>
              </p:cNvPr>
              <p:cNvSpPr txBox="1"/>
              <p:nvPr/>
            </p:nvSpPr>
            <p:spPr>
              <a:xfrm>
                <a:off x="9220383" y="4341912"/>
                <a:ext cx="2971617" cy="5706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𝟏</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𝐦𝐨𝐥</m:t>
                      </m:r>
                      <m:r>
                        <a:rPr lang="en-GB" b="1" i="0" smtClean="0">
                          <a:solidFill>
                            <a:schemeClr val="accent1"/>
                          </a:solidFill>
                          <a:latin typeface="Cambria Math" panose="02040503050406030204" pitchFamily="18" charset="0"/>
                        </a:rPr>
                        <m:t>= </m:t>
                      </m:r>
                      <m:f>
                        <m:fPr>
                          <m:ctrlPr>
                            <a:rPr lang="en-GB" b="1" i="1" smtClean="0">
                              <a:solidFill>
                                <a:schemeClr val="accent1"/>
                              </a:solidFill>
                              <a:latin typeface="Cambria Math" panose="02040503050406030204" pitchFamily="18" charset="0"/>
                            </a:rPr>
                          </m:ctrlPr>
                        </m:fPr>
                        <m:num>
                          <m:r>
                            <a:rPr lang="en-GB" b="1" i="0" smtClean="0">
                              <a:solidFill>
                                <a:schemeClr val="accent1"/>
                              </a:solidFill>
                              <a:latin typeface="Cambria Math" panose="02040503050406030204" pitchFamily="18" charset="0"/>
                            </a:rPr>
                            <m:t>𝐦𝐚𝐬𝐬</m:t>
                          </m:r>
                        </m:num>
                        <m:den>
                          <m:r>
                            <a:rPr lang="en-GB" b="1" i="1" smtClean="0">
                              <a:solidFill>
                                <a:schemeClr val="accent1"/>
                              </a:solidFill>
                              <a:latin typeface="Cambria Math" panose="02040503050406030204" pitchFamily="18" charset="0"/>
                            </a:rPr>
                            <m:t>𝟗𝟒</m:t>
                          </m:r>
                        </m:den>
                      </m:f>
                    </m:oMath>
                  </m:oMathPara>
                </a14:m>
                <a:endParaRPr lang="en-GB" b="1" dirty="0">
                  <a:solidFill>
                    <a:schemeClr val="accent1"/>
                  </a:solidFill>
                  <a:latin typeface="Century Gothic" panose="020B0502020202020204" pitchFamily="34" charset="0"/>
                </a:endParaRPr>
              </a:p>
            </p:txBody>
          </p:sp>
        </mc:Choice>
        <mc:Fallback>
          <p:sp>
            <p:nvSpPr>
              <p:cNvPr id="28" name="TextBox 27">
                <a:extLst>
                  <a:ext uri="{FF2B5EF4-FFF2-40B4-BE49-F238E27FC236}">
                    <a16:creationId xmlns:a16="http://schemas.microsoft.com/office/drawing/2014/main" id="{330D8943-7491-A888-B2DA-2D628ADE1C0C}"/>
                  </a:ext>
                </a:extLst>
              </p:cNvPr>
              <p:cNvSpPr txBox="1">
                <a:spLocks noRot="1" noChangeAspect="1" noMove="1" noResize="1" noEditPoints="1" noAdjustHandles="1" noChangeArrowheads="1" noChangeShapeType="1" noTextEdit="1"/>
              </p:cNvSpPr>
              <p:nvPr/>
            </p:nvSpPr>
            <p:spPr>
              <a:xfrm>
                <a:off x="9220383" y="4341912"/>
                <a:ext cx="2971617" cy="570669"/>
              </a:xfrm>
              <a:prstGeom prst="rect">
                <a:avLst/>
              </a:prstGeom>
              <a:blipFill>
                <a:blip r:embed="rId8"/>
                <a:stretch>
                  <a:fillRect b="-434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7CE12C0E-6DD2-5F61-61A1-AAFB6467EEC4}"/>
                  </a:ext>
                </a:extLst>
              </p:cNvPr>
              <p:cNvSpPr txBox="1"/>
              <p:nvPr/>
            </p:nvSpPr>
            <p:spPr>
              <a:xfrm>
                <a:off x="9220383" y="4888989"/>
                <a:ext cx="2971617"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rPr>
                        <m:t>𝐦𝐚𝐬𝐬</m:t>
                      </m:r>
                      <m:r>
                        <a:rPr lang="en-GB" b="1" i="0" smtClean="0">
                          <a:solidFill>
                            <a:schemeClr val="accent1"/>
                          </a:solidFill>
                          <a:latin typeface="Cambria Math" panose="02040503050406030204" pitchFamily="18" charset="0"/>
                        </a:rPr>
                        <m:t>=</m:t>
                      </m:r>
                      <m:r>
                        <a:rPr lang="en-GB" b="1" i="0" smtClean="0">
                          <a:solidFill>
                            <a:schemeClr val="accent1"/>
                          </a:solidFill>
                          <a:latin typeface="Cambria Math" panose="02040503050406030204" pitchFamily="18" charset="0"/>
                        </a:rPr>
                        <m:t>𝟗𝟒</m:t>
                      </m:r>
                      <m:r>
                        <a:rPr lang="en-GB" b="1" i="0" smtClean="0">
                          <a:solidFill>
                            <a:schemeClr val="accent1"/>
                          </a:solidFill>
                          <a:latin typeface="Cambria Math" panose="02040503050406030204" pitchFamily="18" charset="0"/>
                        </a:rPr>
                        <m:t> </m:t>
                      </m:r>
                      <m:r>
                        <a:rPr lang="en-GB" b="1" i="0" smtClean="0">
                          <a:solidFill>
                            <a:schemeClr val="accent1"/>
                          </a:solidFill>
                          <a:latin typeface="Cambria Math" panose="02040503050406030204" pitchFamily="18" charset="0"/>
                        </a:rPr>
                        <m:t>𝐠</m:t>
                      </m:r>
                    </m:oMath>
                  </m:oMathPara>
                </a14:m>
                <a:endParaRPr lang="en-GB" b="1" dirty="0">
                  <a:solidFill>
                    <a:schemeClr val="accent1"/>
                  </a:solidFill>
                  <a:latin typeface="Century Gothic" panose="020B0502020202020204" pitchFamily="34" charset="0"/>
                </a:endParaRPr>
              </a:p>
            </p:txBody>
          </p:sp>
        </mc:Choice>
        <mc:Fallback>
          <p:sp>
            <p:nvSpPr>
              <p:cNvPr id="29" name="TextBox 28">
                <a:extLst>
                  <a:ext uri="{FF2B5EF4-FFF2-40B4-BE49-F238E27FC236}">
                    <a16:creationId xmlns:a16="http://schemas.microsoft.com/office/drawing/2014/main" id="{7CE12C0E-6DD2-5F61-61A1-AAFB6467EEC4}"/>
                  </a:ext>
                </a:extLst>
              </p:cNvPr>
              <p:cNvSpPr txBox="1">
                <a:spLocks noRot="1" noChangeAspect="1" noMove="1" noResize="1" noEditPoints="1" noAdjustHandles="1" noChangeArrowheads="1" noChangeShapeType="1" noTextEdit="1"/>
              </p:cNvSpPr>
              <p:nvPr/>
            </p:nvSpPr>
            <p:spPr>
              <a:xfrm>
                <a:off x="9220383" y="4888989"/>
                <a:ext cx="2971617" cy="369332"/>
              </a:xfrm>
              <a:prstGeom prst="rect">
                <a:avLst/>
              </a:prstGeom>
              <a:blipFill>
                <a:blip r:embed="rId9"/>
                <a:stretch>
                  <a:fillRect b="-19355"/>
                </a:stretch>
              </a:blipFill>
            </p:spPr>
            <p:txBody>
              <a:bodyPr/>
              <a:lstStyle/>
              <a:p>
                <a:r>
                  <a:rPr lang="en-GB">
                    <a:noFill/>
                  </a:rPr>
                  <a:t> </a:t>
                </a:r>
              </a:p>
            </p:txBody>
          </p:sp>
        </mc:Fallback>
      </mc:AlternateContent>
    </p:spTree>
    <p:extLst>
      <p:ext uri="{BB962C8B-B14F-4D97-AF65-F5344CB8AC3E}">
        <p14:creationId xmlns:p14="http://schemas.microsoft.com/office/powerpoint/2010/main" val="178881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6" grpId="0"/>
      <p:bldP spid="19" grpId="0"/>
      <p:bldP spid="20" grpId="0"/>
      <p:bldP spid="23" grpId="0"/>
      <p:bldP spid="24" grpId="0"/>
      <p:bldP spid="25" grpId="0"/>
      <p:bldP spid="26" grpId="0"/>
      <p:bldP spid="27"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Is this statement correct?</a:t>
            </a:r>
          </a:p>
        </p:txBody>
      </p:sp>
      <p:pic>
        <p:nvPicPr>
          <p:cNvPr id="3" name="Picture 2" descr="Icon&#10;&#10;Description automatically generated">
            <a:extLst>
              <a:ext uri="{FF2B5EF4-FFF2-40B4-BE49-F238E27FC236}">
                <a16:creationId xmlns:a16="http://schemas.microsoft.com/office/drawing/2014/main" id="{F281299B-0C03-FB8D-2777-2B1B4C6FC6E4}"/>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3643668" y="1125023"/>
            <a:ext cx="4248761" cy="6513364"/>
          </a:xfrm>
          <a:prstGeom prst="rect">
            <a:avLst/>
          </a:prstGeom>
        </p:spPr>
      </p:pic>
      <p:sp>
        <p:nvSpPr>
          <p:cNvPr id="4" name="TextBox 3">
            <a:extLst>
              <a:ext uri="{FF2B5EF4-FFF2-40B4-BE49-F238E27FC236}">
                <a16:creationId xmlns:a16="http://schemas.microsoft.com/office/drawing/2014/main" id="{5CE82464-9DDA-3503-3190-643159CB68A9}"/>
              </a:ext>
            </a:extLst>
          </p:cNvPr>
          <p:cNvSpPr txBox="1"/>
          <p:nvPr/>
        </p:nvSpPr>
        <p:spPr>
          <a:xfrm>
            <a:off x="3729304" y="2924777"/>
            <a:ext cx="3603924" cy="2246769"/>
          </a:xfrm>
          <a:prstGeom prst="rect">
            <a:avLst/>
          </a:prstGeom>
          <a:noFill/>
          <a:ln>
            <a:noFill/>
          </a:ln>
        </p:spPr>
        <p:txBody>
          <a:bodyPr wrap="square" rtlCol="0">
            <a:spAutoFit/>
          </a:bodyPr>
          <a:lstStyle/>
          <a:p>
            <a:r>
              <a:rPr lang="en-US" sz="2800" dirty="0">
                <a:latin typeface="Century Gothic" panose="020B0502020202020204" pitchFamily="34" charset="0"/>
              </a:rPr>
              <a:t>4 g of potassium reacts with 1 g of oxygen to produce 2 g of potassium oxide</a:t>
            </a:r>
          </a:p>
        </p:txBody>
      </p:sp>
      <p:sp>
        <p:nvSpPr>
          <p:cNvPr id="6" name="TextBox 5">
            <a:extLst>
              <a:ext uri="{FF2B5EF4-FFF2-40B4-BE49-F238E27FC236}">
                <a16:creationId xmlns:a16="http://schemas.microsoft.com/office/drawing/2014/main" id="{8A2CCA1C-52AA-DE4B-46E7-3EE1AFA037E5}"/>
              </a:ext>
            </a:extLst>
          </p:cNvPr>
          <p:cNvSpPr txBox="1"/>
          <p:nvPr/>
        </p:nvSpPr>
        <p:spPr>
          <a:xfrm>
            <a:off x="2965542" y="1279331"/>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Tree>
    <p:extLst>
      <p:ext uri="{BB962C8B-B14F-4D97-AF65-F5344CB8AC3E}">
        <p14:creationId xmlns:p14="http://schemas.microsoft.com/office/powerpoint/2010/main" val="3828827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Describe how you would solve this question.</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4" y="1542168"/>
            <a:ext cx="10301428" cy="830997"/>
          </a:xfrm>
          <a:prstGeom prst="rect">
            <a:avLst/>
          </a:prstGeom>
          <a:noFill/>
        </p:spPr>
        <p:txBody>
          <a:bodyPr wrap="square" rtlCol="0">
            <a:spAutoFit/>
          </a:bodyPr>
          <a:lstStyle/>
          <a:p>
            <a:r>
              <a:rPr lang="en-GB" sz="2400" dirty="0">
                <a:latin typeface="Century Gothic" panose="020B0502020202020204" pitchFamily="34" charset="0"/>
              </a:rPr>
              <a:t>Calculate the mass of </a:t>
            </a:r>
            <a:r>
              <a:rPr lang="en-GB" sz="2400">
                <a:latin typeface="Century Gothic" panose="020B0502020202020204" pitchFamily="34" charset="0"/>
              </a:rPr>
              <a:t>magnesium oxide </a:t>
            </a:r>
            <a:r>
              <a:rPr lang="en-GB" sz="2400" dirty="0">
                <a:latin typeface="Century Gothic" panose="020B0502020202020204" pitchFamily="34" charset="0"/>
              </a:rPr>
              <a:t>that could be made from reacting 12 g of magnesium with oxygen.</a:t>
            </a:r>
          </a:p>
        </p:txBody>
      </p:sp>
      <p:sp>
        <p:nvSpPr>
          <p:cNvPr id="3" name="TextBox 2">
            <a:extLst>
              <a:ext uri="{FF2B5EF4-FFF2-40B4-BE49-F238E27FC236}">
                <a16:creationId xmlns:a16="http://schemas.microsoft.com/office/drawing/2014/main" id="{AA456573-6627-DAD0-D1E5-1125180BC904}"/>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2 Mg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MgO</a:t>
            </a:r>
            <a:endParaRPr lang="en-GB" sz="28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440819" y="40253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440819" y="4025388"/>
                <a:ext cx="6036551" cy="727763"/>
              </a:xfrm>
              <a:prstGeom prst="rect">
                <a:avLst/>
              </a:prstGeom>
              <a:blipFill>
                <a:blip r:embed="rId3"/>
                <a:stretch>
                  <a:fillRect l="-21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473950" y="4953040"/>
                <a:ext cx="6036551"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𝟏𝟐</m:t>
                          </m:r>
                        </m:num>
                        <m:den>
                          <m:r>
                            <a:rPr lang="en-GB" sz="2400" b="1" i="1" smtClean="0">
                              <a:solidFill>
                                <a:schemeClr val="accent1"/>
                              </a:solidFill>
                              <a:latin typeface="Cambria Math" panose="02040503050406030204" pitchFamily="18" charset="0"/>
                            </a:rPr>
                            <m:t>𝟐𝟒</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473950" y="4953040"/>
                <a:ext cx="6036551" cy="786177"/>
              </a:xfrm>
              <a:prstGeom prst="rect">
                <a:avLst/>
              </a:prstGeom>
              <a:blipFill>
                <a:blip r:embed="rId4"/>
                <a:stretch>
                  <a:fillRect l="-21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414315" y="5907197"/>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414315" y="5907197"/>
                <a:ext cx="6036551" cy="461665"/>
              </a:xfrm>
              <a:prstGeom prst="rect">
                <a:avLst/>
              </a:prstGeom>
              <a:blipFill>
                <a:blip r:embed="rId5"/>
                <a:stretch>
                  <a:fillRect l="-210" b="-2162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A9E69CD-828C-FE90-7773-6BD91B1DA2C2}"/>
              </a:ext>
            </a:extLst>
          </p:cNvPr>
          <p:cNvSpPr txBox="1"/>
          <p:nvPr/>
        </p:nvSpPr>
        <p:spPr>
          <a:xfrm>
            <a:off x="420941" y="2449117"/>
            <a:ext cx="4687772"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2</a:t>
            </a:r>
          </a:p>
        </p:txBody>
      </p:sp>
      <p:sp>
        <p:nvSpPr>
          <p:cNvPr id="9" name="TextBox 8">
            <a:extLst>
              <a:ext uri="{FF2B5EF4-FFF2-40B4-BE49-F238E27FC236}">
                <a16:creationId xmlns:a16="http://schemas.microsoft.com/office/drawing/2014/main" id="{2414DCF5-847F-B782-3DCE-F6F1CC31BEAF}"/>
              </a:ext>
            </a:extLst>
          </p:cNvPr>
          <p:cNvSpPr txBox="1"/>
          <p:nvPr/>
        </p:nvSpPr>
        <p:spPr>
          <a:xfrm>
            <a:off x="417996" y="2951964"/>
            <a:ext cx="3378751"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6748116" y="3502663"/>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6748116" y="3502663"/>
                <a:ext cx="6036551" cy="461665"/>
              </a:xfrm>
              <a:prstGeom prst="rect">
                <a:avLst/>
              </a:prstGeom>
              <a:blipFill>
                <a:blip r:embed="rId6"/>
                <a:stretch>
                  <a:fillRect l="-42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6748116" y="40761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𝐌𝐠𝐎</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6748116" y="4076188"/>
                <a:ext cx="6036551" cy="727763"/>
              </a:xfrm>
              <a:prstGeom prst="rect">
                <a:avLst/>
              </a:prstGeom>
              <a:blipFill>
                <a:blip r:embed="rId7"/>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781983" y="4939788"/>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𝟒𝟎</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781983" y="4939788"/>
                <a:ext cx="2971617" cy="730136"/>
              </a:xfrm>
              <a:prstGeom prst="rect">
                <a:avLst/>
              </a:prstGeom>
              <a:blipFill>
                <a:blip r:embed="rId8"/>
                <a:stretch>
                  <a:fillRect l="-855"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798916" y="5803388"/>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𝟐𝟎</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798916" y="5803388"/>
                <a:ext cx="2971617" cy="461665"/>
              </a:xfrm>
              <a:prstGeom prst="rect">
                <a:avLst/>
              </a:prstGeom>
              <a:blipFill>
                <a:blip r:embed="rId9"/>
                <a:stretch>
                  <a:fillRect b="-21053"/>
                </a:stretch>
              </a:blipFill>
            </p:spPr>
            <p:txBody>
              <a:bodyPr/>
              <a:lstStyle/>
              <a:p>
                <a:r>
                  <a:rPr lang="en-GB">
                    <a:noFill/>
                  </a:rPr>
                  <a:t> </a:t>
                </a:r>
              </a:p>
            </p:txBody>
          </p:sp>
        </mc:Fallback>
      </mc:AlternateContent>
    </p:spTree>
    <p:extLst>
      <p:ext uri="{BB962C8B-B14F-4D97-AF65-F5344CB8AC3E}">
        <p14:creationId xmlns:p14="http://schemas.microsoft.com/office/powerpoint/2010/main" val="336427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Identify the mistake(s) in this working.</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4" y="1542168"/>
            <a:ext cx="10301428" cy="830997"/>
          </a:xfrm>
          <a:prstGeom prst="rect">
            <a:avLst/>
          </a:prstGeom>
          <a:noFill/>
        </p:spPr>
        <p:txBody>
          <a:bodyPr wrap="square" rtlCol="0">
            <a:spAutoFit/>
          </a:bodyPr>
          <a:lstStyle/>
          <a:p>
            <a:r>
              <a:rPr lang="en-GB" sz="2400" dirty="0">
                <a:latin typeface="Century Gothic" panose="020B0502020202020204" pitchFamily="34" charset="0"/>
              </a:rPr>
              <a:t>Calculate the mass of water that could be made from reacting 8 g of hydrogen with oxygen.</a:t>
            </a:r>
          </a:p>
        </p:txBody>
      </p:sp>
      <p:sp>
        <p:nvSpPr>
          <p:cNvPr id="3" name="TextBox 2">
            <a:extLst>
              <a:ext uri="{FF2B5EF4-FFF2-40B4-BE49-F238E27FC236}">
                <a16:creationId xmlns:a16="http://schemas.microsoft.com/office/drawing/2014/main" id="{AA456573-6627-DAD0-D1E5-1125180BC904}"/>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2 H</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H</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440819" y="40253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440819" y="4025388"/>
                <a:ext cx="6036551" cy="727763"/>
              </a:xfrm>
              <a:prstGeom prst="rect">
                <a:avLst/>
              </a:prstGeom>
              <a:blipFill>
                <a:blip r:embed="rId3"/>
                <a:stretch>
                  <a:fillRect l="-21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473950" y="4953040"/>
                <a:ext cx="6036551"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𝟖</m:t>
                          </m:r>
                        </m:num>
                        <m:den>
                          <m:r>
                            <a:rPr lang="en-GB" sz="2400" b="1" i="1" smtClean="0">
                              <a:solidFill>
                                <a:schemeClr val="accent1"/>
                              </a:solidFill>
                              <a:latin typeface="Cambria Math" panose="02040503050406030204" pitchFamily="18" charset="0"/>
                            </a:rPr>
                            <m:t>𝟒</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473950" y="4953040"/>
                <a:ext cx="6036551" cy="783804"/>
              </a:xfrm>
              <a:prstGeom prst="rect">
                <a:avLst/>
              </a:prstGeom>
              <a:blipFill>
                <a:blip r:embed="rId4"/>
                <a:stretch>
                  <a:fillRect l="-21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498982" y="5941064"/>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498982" y="5941064"/>
                <a:ext cx="6036551" cy="461665"/>
              </a:xfrm>
              <a:prstGeom prst="rect">
                <a:avLst/>
              </a:prstGeom>
              <a:blipFill>
                <a:blip r:embed="rId5"/>
                <a:stretch>
                  <a:fillRect l="-420" b="-21622"/>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A9E69CD-828C-FE90-7773-6BD91B1DA2C2}"/>
              </a:ext>
            </a:extLst>
          </p:cNvPr>
          <p:cNvSpPr txBox="1"/>
          <p:nvPr/>
        </p:nvSpPr>
        <p:spPr>
          <a:xfrm>
            <a:off x="420941" y="2449117"/>
            <a:ext cx="4687772"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2</a:t>
            </a:r>
          </a:p>
        </p:txBody>
      </p:sp>
      <p:sp>
        <p:nvSpPr>
          <p:cNvPr id="9" name="TextBox 8">
            <a:extLst>
              <a:ext uri="{FF2B5EF4-FFF2-40B4-BE49-F238E27FC236}">
                <a16:creationId xmlns:a16="http://schemas.microsoft.com/office/drawing/2014/main" id="{2414DCF5-847F-B782-3DCE-F6F1CC31BEAF}"/>
              </a:ext>
            </a:extLst>
          </p:cNvPr>
          <p:cNvSpPr txBox="1"/>
          <p:nvPr/>
        </p:nvSpPr>
        <p:spPr>
          <a:xfrm>
            <a:off x="417996" y="2951964"/>
            <a:ext cx="3378751"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1</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6748116" y="3502663"/>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6748116" y="3502663"/>
                <a:ext cx="6036551" cy="461665"/>
              </a:xfrm>
              <a:prstGeom prst="rect">
                <a:avLst/>
              </a:prstGeom>
              <a:blipFill>
                <a:blip r:embed="rId6"/>
                <a:stretch>
                  <a:fillRect l="-42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6748116" y="40761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𝐇𝟐𝐎</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6748116" y="4076188"/>
                <a:ext cx="6036551" cy="727763"/>
              </a:xfrm>
              <a:prstGeom prst="rect">
                <a:avLst/>
              </a:prstGeom>
              <a:blipFill>
                <a:blip r:embed="rId7"/>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781983" y="4939788"/>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𝟑𝟔</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781983" y="4939788"/>
                <a:ext cx="2971617" cy="730136"/>
              </a:xfrm>
              <a:prstGeom prst="rect">
                <a:avLst/>
              </a:prstGeom>
              <a:blipFill>
                <a:blip r:embed="rId8"/>
                <a:stretch>
                  <a:fillRect l="-855"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798916" y="5803388"/>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𝟕𝟐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798916" y="5803388"/>
                <a:ext cx="2971617" cy="461665"/>
              </a:xfrm>
              <a:prstGeom prst="rect">
                <a:avLst/>
              </a:prstGeom>
              <a:blipFill>
                <a:blip r:embed="rId9"/>
                <a:stretch>
                  <a:fillRect b="-21053"/>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5ECBE742-5FA6-3C48-15C4-0DFFEBB4A20B}"/>
              </a:ext>
            </a:extLst>
          </p:cNvPr>
          <p:cNvSpPr/>
          <p:nvPr/>
        </p:nvSpPr>
        <p:spPr>
          <a:xfrm>
            <a:off x="3755518" y="5378175"/>
            <a:ext cx="675861" cy="4969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7A9F006B-6C57-7828-DFBF-6FFE8439D2D3}"/>
              </a:ext>
            </a:extLst>
          </p:cNvPr>
          <p:cNvSpPr/>
          <p:nvPr/>
        </p:nvSpPr>
        <p:spPr>
          <a:xfrm>
            <a:off x="8183217" y="5280992"/>
            <a:ext cx="675861" cy="49695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862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5"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Identify the mistake(s) in this working.</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4" y="1542168"/>
            <a:ext cx="10301428" cy="830997"/>
          </a:xfrm>
          <a:prstGeom prst="rect">
            <a:avLst/>
          </a:prstGeom>
          <a:noFill/>
        </p:spPr>
        <p:txBody>
          <a:bodyPr wrap="square" rtlCol="0">
            <a:spAutoFit/>
          </a:bodyPr>
          <a:lstStyle/>
          <a:p>
            <a:r>
              <a:rPr lang="en-GB" sz="2400" dirty="0">
                <a:latin typeface="Century Gothic" panose="020B0502020202020204" pitchFamily="34" charset="0"/>
              </a:rPr>
              <a:t>Calculate the mass of diphosphorus pentachloride that could be made from reacting 7.75 g of phosphorus with oxygen.</a:t>
            </a:r>
          </a:p>
        </p:txBody>
      </p:sp>
      <p:sp>
        <p:nvSpPr>
          <p:cNvPr id="3" name="TextBox 2">
            <a:extLst>
              <a:ext uri="{FF2B5EF4-FFF2-40B4-BE49-F238E27FC236}">
                <a16:creationId xmlns:a16="http://schemas.microsoft.com/office/drawing/2014/main" id="{AA456573-6627-DAD0-D1E5-1125180BC904}"/>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P      +    5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P</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r>
              <a:rPr lang="en-GB" sz="2800" b="1" baseline="-25000" dirty="0">
                <a:solidFill>
                  <a:schemeClr val="accent1"/>
                </a:solidFill>
                <a:latin typeface="Century Gothic" panose="020B0502020202020204" pitchFamily="34" charset="0"/>
                <a:sym typeface="Wingdings" pitchFamily="2" charset="2"/>
              </a:rPr>
              <a:t>5</a:t>
            </a:r>
            <a:endParaRPr lang="en-GB" sz="2800" b="1" baseline="-250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423886" y="277232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423886" y="2772321"/>
                <a:ext cx="6036551" cy="727763"/>
              </a:xfrm>
              <a:prstGeom prst="rect">
                <a:avLst/>
              </a:prstGeom>
              <a:blipFill>
                <a:blip r:embed="rId3"/>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389283" y="3818507"/>
                <a:ext cx="6036551" cy="79367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𝟕</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𝟕𝟓</m:t>
                          </m:r>
                        </m:num>
                        <m:den>
                          <m:r>
                            <a:rPr lang="en-GB" sz="2400" b="1" i="1" smtClean="0">
                              <a:solidFill>
                                <a:schemeClr val="accent1"/>
                              </a:solidFill>
                              <a:latin typeface="Cambria Math" panose="02040503050406030204" pitchFamily="18" charset="0"/>
                            </a:rPr>
                            <m:t>𝟑𝟏</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389283" y="3818507"/>
                <a:ext cx="6036551" cy="793679"/>
              </a:xfrm>
              <a:prstGeom prst="rect">
                <a:avLst/>
              </a:prstGeom>
              <a:blipFill>
                <a:blip r:embed="rId4"/>
                <a:stretch>
                  <a:fillRect l="-210" b="-468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397381" y="4806530"/>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397381" y="4806530"/>
                <a:ext cx="6036551" cy="461665"/>
              </a:xfrm>
              <a:prstGeom prst="rect">
                <a:avLst/>
              </a:prstGeom>
              <a:blipFill>
                <a:blip r:embed="rId5"/>
                <a:stretch>
                  <a:fillRect l="-42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5986116" y="2825330"/>
                <a:ext cx="53084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𝐏𝟐𝐎𝟓</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5986116" y="2825330"/>
                <a:ext cx="5308417" cy="461665"/>
              </a:xfrm>
              <a:prstGeom prst="rect">
                <a:avLst/>
              </a:prstGeom>
              <a:blipFill>
                <a:blip r:embed="rId6"/>
                <a:stretch>
                  <a:fillRect l="-477"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5986116" y="34665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𝐏</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5986116" y="3466588"/>
                <a:ext cx="6036551" cy="727763"/>
              </a:xfrm>
              <a:prstGeom prst="rect">
                <a:avLst/>
              </a:prstGeom>
              <a:blipFill>
                <a:blip r:embed="rId7"/>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7814917" y="4414855"/>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𝟏𝟒𝟐</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7814917" y="4414855"/>
                <a:ext cx="2971617" cy="730136"/>
              </a:xfrm>
              <a:prstGeom prst="rect">
                <a:avLst/>
              </a:prstGeom>
              <a:blipFill>
                <a:blip r:embed="rId8"/>
                <a:stretch>
                  <a:fillRect l="-426"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8356783" y="5346188"/>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𝟑𝟓</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8356783" y="5346188"/>
                <a:ext cx="2971617" cy="461665"/>
              </a:xfrm>
              <a:prstGeom prst="rect">
                <a:avLst/>
              </a:prstGeom>
              <a:blipFill>
                <a:blip r:embed="rId9"/>
                <a:stretch>
                  <a:fillRect b="-21053"/>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5ECBE742-5FA6-3C48-15C4-0DFFEBB4A20B}"/>
              </a:ext>
            </a:extLst>
          </p:cNvPr>
          <p:cNvSpPr/>
          <p:nvPr/>
        </p:nvSpPr>
        <p:spPr>
          <a:xfrm>
            <a:off x="5855252" y="2719642"/>
            <a:ext cx="5354614" cy="70089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2429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2" grpId="0"/>
      <p:bldP spid="13"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number of moles, mass and M</a:t>
            </a:r>
            <a:r>
              <a:rPr lang="en-GB" sz="2400" baseline="-25000" dirty="0">
                <a:latin typeface="Century Gothic" panose="020B0502020202020204" pitchFamily="34" charset="0"/>
              </a:rPr>
              <a:t>r</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Define relative formula mass.</a:t>
            </a:r>
          </a:p>
          <a:p>
            <a:pPr marL="457200" indent="-457200">
              <a:buAutoNum type="arabicPeriod"/>
            </a:pPr>
            <a:r>
              <a:rPr lang="en-GB" sz="2400" dirty="0">
                <a:latin typeface="Century Gothic" panose="020B0502020202020204" pitchFamily="34" charset="0"/>
              </a:rPr>
              <a:t>State the units for mass.</a:t>
            </a:r>
          </a:p>
          <a:p>
            <a:pPr marL="457200" indent="-457200">
              <a:buAutoNum type="arabicPeriod"/>
            </a:pPr>
            <a:r>
              <a:rPr lang="en-GB" sz="2400" dirty="0">
                <a:latin typeface="Century Gothic" panose="020B0502020202020204" pitchFamily="34" charset="0"/>
              </a:rPr>
              <a:t>State the units for number of moles.</a:t>
            </a:r>
          </a:p>
          <a:p>
            <a:pPr marL="457200" indent="-457200">
              <a:buAutoNum type="arabicPeriod"/>
            </a:pPr>
            <a:r>
              <a:rPr lang="en-GB" sz="2400" dirty="0">
                <a:latin typeface="Century Gothic" panose="020B0502020202020204" pitchFamily="34" charset="0"/>
              </a:rPr>
              <a:t>Calculate the relative formula mass of ammonia (NH</a:t>
            </a:r>
            <a:r>
              <a:rPr lang="en-GB" sz="2400" baseline="-25000" dirty="0">
                <a:latin typeface="Century Gothic" panose="020B0502020202020204" pitchFamily="34" charset="0"/>
              </a:rPr>
              <a:t>3</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Calculate the relative formula mass of sodium oxide (Na</a:t>
            </a:r>
            <a:r>
              <a:rPr lang="en-GB" sz="2400" baseline="-25000" dirty="0">
                <a:latin typeface="Century Gothic" panose="020B0502020202020204" pitchFamily="34" charset="0"/>
              </a:rPr>
              <a:t>2</a:t>
            </a:r>
            <a:r>
              <a:rPr lang="en-GB" sz="2400" dirty="0">
                <a:latin typeface="Century Gothic" panose="020B0502020202020204" pitchFamily="34" charset="0"/>
              </a:rPr>
              <a:t>O).</a:t>
            </a:r>
          </a:p>
          <a:p>
            <a:pPr marL="457200" indent="-457200">
              <a:buAutoNum type="arabicPeriod"/>
            </a:pPr>
            <a:r>
              <a:rPr lang="en-GB" sz="2400" dirty="0">
                <a:latin typeface="Century Gothic" panose="020B0502020202020204" pitchFamily="34" charset="0"/>
              </a:rPr>
              <a:t>Calculate the number of moles in 34 g of ammonia.</a:t>
            </a:r>
          </a:p>
          <a:p>
            <a:pPr marL="457200" indent="-457200">
              <a:buAutoNum type="arabicPeriod"/>
            </a:pPr>
            <a:r>
              <a:rPr lang="en-GB" sz="2400" dirty="0">
                <a:latin typeface="Century Gothic" panose="020B0502020202020204" pitchFamily="34" charset="0"/>
              </a:rPr>
              <a:t>Calculate the number of moles in 15.5 g of sodium oxide.</a:t>
            </a:r>
          </a:p>
          <a:p>
            <a:pPr marL="457200" indent="-457200">
              <a:buAutoNum type="arabicPeriod"/>
            </a:pPr>
            <a:r>
              <a:rPr lang="en-GB" sz="2400" dirty="0">
                <a:latin typeface="Century Gothic" panose="020B0502020202020204" pitchFamily="34" charset="0"/>
              </a:rPr>
              <a:t>Calculate the mass of 0.1 moles of ammonia.</a:t>
            </a:r>
          </a:p>
          <a:p>
            <a:pPr marL="457200" indent="-457200">
              <a:buAutoNum type="arabicPeriod"/>
            </a:pPr>
            <a:r>
              <a:rPr lang="en-GB" sz="2400" dirty="0">
                <a:latin typeface="Century Gothic" panose="020B0502020202020204" pitchFamily="34" charset="0"/>
              </a:rPr>
              <a:t>Calculate the mass of 0.05 moles of sodium oxide. </a:t>
            </a: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907160"/>
              </a:xfrm>
              <a:prstGeom prst="rect">
                <a:avLst/>
              </a:prstGeom>
              <a:noFill/>
            </p:spPr>
            <p:txBody>
              <a:bodyPr wrap="square">
                <a:spAutoFit/>
              </a:bodyPr>
              <a:lstStyle/>
              <a:p>
                <a:pPr marL="457200" indent="-457200">
                  <a:buAutoNum type="arabicPeriod"/>
                </a:pPr>
                <a14:m>
                  <m:oMath xmlns:m="http://schemas.openxmlformats.org/officeDocument/2006/math">
                    <m:r>
                      <a:rPr lang="en-GB" sz="2400" b="1" i="0" smtClean="0">
                        <a:solidFill>
                          <a:schemeClr val="accent2">
                            <a:lumMod val="60000"/>
                            <a:lumOff val="40000"/>
                          </a:schemeClr>
                        </a:solidFill>
                        <a:latin typeface="Cambria Math" panose="02040503050406030204" pitchFamily="18" charset="0"/>
                        <a:sym typeface="Wingdings" pitchFamily="2" charset="2"/>
                      </a:rPr>
                      <m:t>𝐧𝐮𝐦𝐛𝐞𝐫</m:t>
                    </m:r>
                    <m:r>
                      <a:rPr lang="en-GB" sz="2400" b="1" i="0" smtClean="0">
                        <a:solidFill>
                          <a:schemeClr val="accent2">
                            <a:lumMod val="60000"/>
                            <a:lumOff val="40000"/>
                          </a:schemeClr>
                        </a:solidFill>
                        <a:latin typeface="Cambria Math" panose="02040503050406030204" pitchFamily="18" charset="0"/>
                        <a:sym typeface="Wingdings" pitchFamily="2" charset="2"/>
                      </a:rPr>
                      <m:t> </m:t>
                    </m:r>
                    <m:r>
                      <a:rPr lang="en-GB" sz="2400" b="1" i="0" smtClean="0">
                        <a:solidFill>
                          <a:schemeClr val="accent2">
                            <a:lumMod val="60000"/>
                            <a:lumOff val="40000"/>
                          </a:schemeClr>
                        </a:solidFill>
                        <a:latin typeface="Cambria Math" panose="02040503050406030204" pitchFamily="18" charset="0"/>
                        <a:sym typeface="Wingdings" pitchFamily="2" charset="2"/>
                      </a:rPr>
                      <m:t>𝐨𝐟</m:t>
                    </m:r>
                    <m:r>
                      <a:rPr lang="en-GB" sz="2400" b="1" i="0" smtClean="0">
                        <a:solidFill>
                          <a:schemeClr val="accent2">
                            <a:lumMod val="60000"/>
                            <a:lumOff val="40000"/>
                          </a:schemeClr>
                        </a:solidFill>
                        <a:latin typeface="Cambria Math" panose="02040503050406030204" pitchFamily="18" charset="0"/>
                        <a:sym typeface="Wingdings" pitchFamily="2" charset="2"/>
                      </a:rPr>
                      <m:t> </m:t>
                    </m:r>
                    <m:r>
                      <a:rPr lang="en-GB" sz="2400" b="1" i="0" smtClean="0">
                        <a:solidFill>
                          <a:schemeClr val="accent2">
                            <a:lumMod val="60000"/>
                            <a:lumOff val="40000"/>
                          </a:schemeClr>
                        </a:solidFill>
                        <a:latin typeface="Cambria Math" panose="02040503050406030204" pitchFamily="18" charset="0"/>
                        <a:sym typeface="Wingdings" pitchFamily="2" charset="2"/>
                      </a:rPr>
                      <m:t>𝐦𝐨𝐥𝐞𝐬</m:t>
                    </m:r>
                    <m:r>
                      <a:rPr lang="en-GB" sz="2400" b="1" i="0" smtClean="0">
                        <a:solidFill>
                          <a:schemeClr val="accent2">
                            <a:lumMod val="60000"/>
                            <a:lumOff val="40000"/>
                          </a:schemeClr>
                        </a:solidFill>
                        <a:latin typeface="Cambria Math" panose="02040503050406030204" pitchFamily="18" charset="0"/>
                        <a:sym typeface="Wingdings" pitchFamily="2" charset="2"/>
                      </a:rPr>
                      <m:t>= </m:t>
                    </m:r>
                    <m:f>
                      <m:fPr>
                        <m:ctrlPr>
                          <a:rPr lang="en-GB" sz="2400" b="1" i="1" smtClean="0">
                            <a:solidFill>
                              <a:schemeClr val="accent2">
                                <a:lumMod val="60000"/>
                                <a:lumOff val="40000"/>
                              </a:schemeClr>
                            </a:solidFill>
                            <a:latin typeface="Cambria Math" panose="02040503050406030204" pitchFamily="18" charset="0"/>
                            <a:sym typeface="Wingdings" pitchFamily="2" charset="2"/>
                          </a:rPr>
                        </m:ctrlPr>
                      </m:fPr>
                      <m:num>
                        <m:r>
                          <a:rPr lang="en-GB" sz="2400" b="1" i="0" smtClean="0">
                            <a:solidFill>
                              <a:schemeClr val="accent2">
                                <a:lumMod val="60000"/>
                                <a:lumOff val="40000"/>
                              </a:schemeClr>
                            </a:solidFill>
                            <a:latin typeface="Cambria Math" panose="02040503050406030204" pitchFamily="18" charset="0"/>
                            <a:sym typeface="Wingdings" pitchFamily="2" charset="2"/>
                          </a:rPr>
                          <m:t>𝐦𝐚𝐬𝐬</m:t>
                        </m:r>
                      </m:num>
                      <m:den>
                        <m:r>
                          <a:rPr lang="en-GB" sz="2400" b="1" i="0" smtClean="0">
                            <a:solidFill>
                              <a:schemeClr val="accent2">
                                <a:lumMod val="60000"/>
                                <a:lumOff val="40000"/>
                              </a:schemeClr>
                            </a:solidFill>
                            <a:latin typeface="Cambria Math" panose="02040503050406030204" pitchFamily="18" charset="0"/>
                            <a:sym typeface="Wingdings" pitchFamily="2" charset="2"/>
                          </a:rPr>
                          <m:t>𝐌</m:t>
                        </m:r>
                        <m:r>
                          <a:rPr lang="en-GB" sz="2400" b="1" i="0" baseline="-25000" smtClean="0">
                            <a:solidFill>
                              <a:schemeClr val="accent2">
                                <a:lumMod val="60000"/>
                                <a:lumOff val="40000"/>
                              </a:schemeClr>
                            </a:solidFill>
                            <a:latin typeface="Cambria Math" panose="02040503050406030204" pitchFamily="18" charset="0"/>
                            <a:sym typeface="Wingdings" pitchFamily="2" charset="2"/>
                          </a:rPr>
                          <m:t>𝐫</m:t>
                        </m:r>
                      </m:den>
                    </m:f>
                  </m:oMath>
                </a14:m>
                <a:endParaRPr lang="en-GB" sz="2400" b="1" dirty="0">
                  <a:solidFill>
                    <a:schemeClr val="accent2">
                      <a:lumMod val="60000"/>
                      <a:lumOff val="40000"/>
                    </a:schemeClr>
                  </a:solidFill>
                  <a:latin typeface="Century Gothic" panose="020B0502020202020204" pitchFamily="34" charset="0"/>
                  <a:sym typeface="Wingdings" pitchFamily="2" charset="2"/>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The sum of the relative atomic masses in a compound (or formula).</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g</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mol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14+(3x1) = 17</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(23x2)+16 = 62</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2 mol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0.25 mol</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1.7 g</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3.1 g</a:t>
                </a:r>
                <a:endParaRPr lang="en-GB" sz="2400" b="1" dirty="0">
                  <a:solidFill>
                    <a:schemeClr val="accent2">
                      <a:lumMod val="60000"/>
                      <a:lumOff val="40000"/>
                    </a:schemeClr>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907160"/>
              </a:xfrm>
              <a:prstGeom prst="rect">
                <a:avLst/>
              </a:prstGeom>
              <a:blipFill>
                <a:blip r:embed="rId3"/>
                <a:stretch>
                  <a:fillRect l="-897" b="-2597"/>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1E7383F-A0E2-248A-FFF5-5BEC1D8A88A8}"/>
              </a:ext>
            </a:extLst>
          </p:cNvPr>
          <p:cNvSpPr txBox="1"/>
          <p:nvPr/>
        </p:nvSpPr>
        <p:spPr>
          <a:xfrm>
            <a:off x="1509274" y="906798"/>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CH</a:t>
            </a:r>
            <a:r>
              <a:rPr lang="en-GB" sz="2800" b="1" baseline="-25000" dirty="0">
                <a:solidFill>
                  <a:schemeClr val="accent1"/>
                </a:solidFill>
                <a:latin typeface="Century Gothic" panose="020B0502020202020204" pitchFamily="34" charset="0"/>
              </a:rPr>
              <a:t>4 </a:t>
            </a:r>
            <a:r>
              <a:rPr lang="en-GB" sz="2800" b="1" dirty="0">
                <a:solidFill>
                  <a:schemeClr val="accent1"/>
                </a:solidFill>
                <a:latin typeface="Century Gothic" panose="020B0502020202020204" pitchFamily="34" charset="0"/>
              </a:rPr>
              <a:t>  +   2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H</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  +     CO</a:t>
            </a:r>
            <a:r>
              <a:rPr lang="en-GB" sz="2800" b="1" baseline="-25000" dirty="0">
                <a:solidFill>
                  <a:schemeClr val="accent1"/>
                </a:solidFill>
                <a:latin typeface="Century Gothic" panose="020B0502020202020204" pitchFamily="34" charset="0"/>
                <a:sym typeface="Wingdings" pitchFamily="2" charset="2"/>
              </a:rPr>
              <a:t>2</a:t>
            </a:r>
            <a:endParaRPr lang="en-GB" sz="2800" b="1" baseline="-25000" dirty="0">
              <a:latin typeface="PT Sans" panose="020B0503020203020204" pitchFamily="34" charset="77"/>
            </a:endParaRPr>
          </a:p>
        </p:txBody>
      </p:sp>
      <p:sp>
        <p:nvSpPr>
          <p:cNvPr id="8" name="TextBox 7">
            <a:extLst>
              <a:ext uri="{FF2B5EF4-FFF2-40B4-BE49-F238E27FC236}">
                <a16:creationId xmlns:a16="http://schemas.microsoft.com/office/drawing/2014/main" id="{375A8FA7-3A7E-3AEF-ADAE-0A5B68474AF9}"/>
              </a:ext>
            </a:extLst>
          </p:cNvPr>
          <p:cNvSpPr txBox="1"/>
          <p:nvPr/>
        </p:nvSpPr>
        <p:spPr>
          <a:xfrm>
            <a:off x="427567" y="1623800"/>
            <a:ext cx="10494434" cy="830997"/>
          </a:xfrm>
          <a:prstGeom prst="rect">
            <a:avLst/>
          </a:prstGeom>
          <a:noFill/>
        </p:spPr>
        <p:txBody>
          <a:bodyPr wrap="square">
            <a:spAutoFit/>
          </a:bodyPr>
          <a:lstStyle/>
          <a:p>
            <a:r>
              <a:rPr lang="en-GB" sz="2400" i="1" dirty="0">
                <a:latin typeface="Century Gothic" panose="020B0502020202020204" pitchFamily="34" charset="0"/>
              </a:rPr>
              <a:t>Calculate the mass of </a:t>
            </a:r>
            <a:r>
              <a:rPr lang="en-GB" sz="2400" b="1" i="1" dirty="0">
                <a:latin typeface="Century Gothic" panose="020B0502020202020204" pitchFamily="34" charset="0"/>
              </a:rPr>
              <a:t>methane </a:t>
            </a:r>
            <a:r>
              <a:rPr lang="en-GB" sz="2400" i="1" dirty="0">
                <a:latin typeface="Century Gothic" panose="020B0502020202020204" pitchFamily="34" charset="0"/>
              </a:rPr>
              <a:t>that burns to produce 5.5 g of </a:t>
            </a:r>
            <a:r>
              <a:rPr lang="en-GB" sz="2400" b="1" i="1" dirty="0">
                <a:latin typeface="Century Gothic" panose="020B0502020202020204" pitchFamily="34" charset="0"/>
              </a:rPr>
              <a:t>carbon dioxide</a:t>
            </a:r>
            <a:r>
              <a:rPr lang="en-GB" sz="2400" i="1" dirty="0">
                <a:latin typeface="Century Gothic" panose="020B0502020202020204" pitchFamily="34" charset="0"/>
              </a:rPr>
              <a:t>.</a:t>
            </a:r>
          </a:p>
        </p:txBody>
      </p:sp>
      <p:sp>
        <p:nvSpPr>
          <p:cNvPr id="2" name="Title 1">
            <a:extLst>
              <a:ext uri="{FF2B5EF4-FFF2-40B4-BE49-F238E27FC236}">
                <a16:creationId xmlns:a16="http://schemas.microsoft.com/office/drawing/2014/main" id="{E18CEEF8-F2B0-FC4B-D429-89800BEFCA3D}"/>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I: calculating reacting masses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CF0DE8-C0F5-CD66-CD27-14729109DEF2}"/>
                  </a:ext>
                </a:extLst>
              </p:cNvPr>
              <p:cNvSpPr txBox="1"/>
              <p:nvPr/>
            </p:nvSpPr>
            <p:spPr>
              <a:xfrm>
                <a:off x="6486019" y="394072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8ACF0DE8-C0F5-CD66-CD27-14729109DEF2}"/>
                  </a:ext>
                </a:extLst>
              </p:cNvPr>
              <p:cNvSpPr txBox="1">
                <a:spLocks noRot="1" noChangeAspect="1" noMove="1" noResize="1" noEditPoints="1" noAdjustHandles="1" noChangeArrowheads="1" noChangeShapeType="1" noTextEdit="1"/>
              </p:cNvSpPr>
              <p:nvPr/>
            </p:nvSpPr>
            <p:spPr>
              <a:xfrm>
                <a:off x="6486019" y="3940721"/>
                <a:ext cx="6036551" cy="727763"/>
              </a:xfrm>
              <a:prstGeom prst="rect">
                <a:avLst/>
              </a:prstGeom>
              <a:blipFill>
                <a:blip r:embed="rId3"/>
                <a:stretch>
                  <a:fillRect l="-210" b="-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8722BBD-BD26-B460-7308-5ABFAB86A7E0}"/>
                  </a:ext>
                </a:extLst>
              </p:cNvPr>
              <p:cNvSpPr txBox="1"/>
              <p:nvPr/>
            </p:nvSpPr>
            <p:spPr>
              <a:xfrm>
                <a:off x="6519150" y="4868373"/>
                <a:ext cx="6036551" cy="7917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num>
                        <m:den>
                          <m:r>
                            <a:rPr lang="en-GB" sz="2400" b="1" i="1" smtClean="0">
                              <a:solidFill>
                                <a:schemeClr val="accent1"/>
                              </a:solidFill>
                              <a:latin typeface="Cambria Math" panose="02040503050406030204" pitchFamily="18" charset="0"/>
                            </a:rPr>
                            <m:t>𝟒𝟒</m:t>
                          </m:r>
                        </m:den>
                      </m:f>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F8722BBD-BD26-B460-7308-5ABFAB86A7E0}"/>
                  </a:ext>
                </a:extLst>
              </p:cNvPr>
              <p:cNvSpPr txBox="1">
                <a:spLocks noRot="1" noChangeAspect="1" noMove="1" noResize="1" noEditPoints="1" noAdjustHandles="1" noChangeArrowheads="1" noChangeShapeType="1" noTextEdit="1"/>
              </p:cNvSpPr>
              <p:nvPr/>
            </p:nvSpPr>
            <p:spPr>
              <a:xfrm>
                <a:off x="6519150" y="4868373"/>
                <a:ext cx="6036551" cy="791755"/>
              </a:xfrm>
              <a:prstGeom prst="rect">
                <a:avLst/>
              </a:prstGeom>
              <a:blipFill>
                <a:blip r:embed="rId4"/>
                <a:stretch>
                  <a:fillRect l="-420"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179972-577B-7DB9-A218-1863B08C664F}"/>
                  </a:ext>
                </a:extLst>
              </p:cNvPr>
              <p:cNvSpPr txBox="1"/>
              <p:nvPr/>
            </p:nvSpPr>
            <p:spPr>
              <a:xfrm>
                <a:off x="6459515" y="5822530"/>
                <a:ext cx="5156752"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B1179972-577B-7DB9-A218-1863B08C664F}"/>
                  </a:ext>
                </a:extLst>
              </p:cNvPr>
              <p:cNvSpPr txBox="1">
                <a:spLocks noRot="1" noChangeAspect="1" noMove="1" noResize="1" noEditPoints="1" noAdjustHandles="1" noChangeArrowheads="1" noChangeShapeType="1" noTextEdit="1"/>
              </p:cNvSpPr>
              <p:nvPr/>
            </p:nvSpPr>
            <p:spPr>
              <a:xfrm>
                <a:off x="6459515" y="5822530"/>
                <a:ext cx="5156752" cy="461665"/>
              </a:xfrm>
              <a:prstGeom prst="rect">
                <a:avLst/>
              </a:prstGeom>
              <a:blipFill>
                <a:blip r:embed="rId5"/>
                <a:stretch>
                  <a:fillRect l="-491" b="-21622"/>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E5414324-81BD-203B-3A68-9F066941213D}"/>
              </a:ext>
            </a:extLst>
          </p:cNvPr>
          <p:cNvSpPr txBox="1"/>
          <p:nvPr/>
        </p:nvSpPr>
        <p:spPr>
          <a:xfrm>
            <a:off x="440819" y="2687655"/>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1</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396C3E7-C746-68D8-1E79-D5D371E58DD6}"/>
                  </a:ext>
                </a:extLst>
              </p:cNvPr>
              <p:cNvSpPr txBox="1"/>
              <p:nvPr/>
            </p:nvSpPr>
            <p:spPr>
              <a:xfrm>
                <a:off x="415049" y="3502662"/>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F396C3E7-C746-68D8-1E79-D5D371E58DD6}"/>
                  </a:ext>
                </a:extLst>
              </p:cNvPr>
              <p:cNvSpPr txBox="1">
                <a:spLocks noRot="1" noChangeAspect="1" noMove="1" noResize="1" noEditPoints="1" noAdjustHandles="1" noChangeArrowheads="1" noChangeShapeType="1" noTextEdit="1"/>
              </p:cNvSpPr>
              <p:nvPr/>
            </p:nvSpPr>
            <p:spPr>
              <a:xfrm>
                <a:off x="415049" y="3502662"/>
                <a:ext cx="6036551" cy="461665"/>
              </a:xfrm>
              <a:prstGeom prst="rect">
                <a:avLst/>
              </a:prstGeom>
              <a:blipFill>
                <a:blip r:embed="rId6"/>
                <a:stretch>
                  <a:fillRect l="-21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CC3958C-E74E-BB3D-DED0-ACC7117DBDC9}"/>
                  </a:ext>
                </a:extLst>
              </p:cNvPr>
              <p:cNvSpPr txBox="1"/>
              <p:nvPr/>
            </p:nvSpPr>
            <p:spPr>
              <a:xfrm>
                <a:off x="398116" y="40253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𝐂𝐇</m:t>
                      </m:r>
                      <m:r>
                        <a:rPr lang="en-GB" sz="2400" b="1" baseline="-2500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5CC3958C-E74E-BB3D-DED0-ACC7117DBDC9}"/>
                  </a:ext>
                </a:extLst>
              </p:cNvPr>
              <p:cNvSpPr txBox="1">
                <a:spLocks noRot="1" noChangeAspect="1" noMove="1" noResize="1" noEditPoints="1" noAdjustHandles="1" noChangeArrowheads="1" noChangeShapeType="1" noTextEdit="1"/>
              </p:cNvSpPr>
              <p:nvPr/>
            </p:nvSpPr>
            <p:spPr>
              <a:xfrm>
                <a:off x="398116" y="4025388"/>
                <a:ext cx="6036551" cy="727763"/>
              </a:xfrm>
              <a:prstGeom prst="rect">
                <a:avLst/>
              </a:prstGeom>
              <a:blipFill>
                <a:blip r:embed="rId7"/>
                <a:stretch>
                  <a:fillRect l="-42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56D6A29-C0A6-74EE-5417-33BCAE1DCE56}"/>
                  </a:ext>
                </a:extLst>
              </p:cNvPr>
              <p:cNvSpPr txBox="1"/>
              <p:nvPr/>
            </p:nvSpPr>
            <p:spPr>
              <a:xfrm>
                <a:off x="431983" y="4905921"/>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𝟏𝟔</m:t>
                          </m:r>
                        </m:den>
                      </m:f>
                    </m:oMath>
                  </m:oMathPara>
                </a14:m>
                <a:endParaRPr lang="en-GB" sz="2400" b="1" dirty="0">
                  <a:solidFill>
                    <a:schemeClr val="accent1"/>
                  </a:solidFill>
                  <a:latin typeface="Century Gothic" panose="020B0502020202020204" pitchFamily="34" charset="0"/>
                </a:endParaRPr>
              </a:p>
            </p:txBody>
          </p:sp>
        </mc:Choice>
        <mc:Fallback xmlns="">
          <p:sp>
            <p:nvSpPr>
              <p:cNvPr id="22" name="TextBox 21">
                <a:extLst>
                  <a:ext uri="{FF2B5EF4-FFF2-40B4-BE49-F238E27FC236}">
                    <a16:creationId xmlns:a16="http://schemas.microsoft.com/office/drawing/2014/main" id="{056D6A29-C0A6-74EE-5417-33BCAE1DCE56}"/>
                  </a:ext>
                </a:extLst>
              </p:cNvPr>
              <p:cNvSpPr txBox="1">
                <a:spLocks noRot="1" noChangeAspect="1" noMove="1" noResize="1" noEditPoints="1" noAdjustHandles="1" noChangeArrowheads="1" noChangeShapeType="1" noTextEdit="1"/>
              </p:cNvSpPr>
              <p:nvPr/>
            </p:nvSpPr>
            <p:spPr>
              <a:xfrm>
                <a:off x="431983" y="4905921"/>
                <a:ext cx="2971617" cy="730136"/>
              </a:xfrm>
              <a:prstGeom prst="rect">
                <a:avLst/>
              </a:prstGeom>
              <a:blipFill>
                <a:blip r:embed="rId8"/>
                <a:stretch>
                  <a:fillRect l="-427"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37E75A5-D603-101C-F109-41595D12FE9E}"/>
                  </a:ext>
                </a:extLst>
              </p:cNvPr>
              <p:cNvSpPr txBox="1"/>
              <p:nvPr/>
            </p:nvSpPr>
            <p:spPr>
              <a:xfrm>
                <a:off x="448916" y="5769521"/>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23" name="TextBox 22">
                <a:extLst>
                  <a:ext uri="{FF2B5EF4-FFF2-40B4-BE49-F238E27FC236}">
                    <a16:creationId xmlns:a16="http://schemas.microsoft.com/office/drawing/2014/main" id="{C37E75A5-D603-101C-F109-41595D12FE9E}"/>
                  </a:ext>
                </a:extLst>
              </p:cNvPr>
              <p:cNvSpPr txBox="1">
                <a:spLocks noRot="1" noChangeAspect="1" noMove="1" noResize="1" noEditPoints="1" noAdjustHandles="1" noChangeArrowheads="1" noChangeShapeType="1" noTextEdit="1"/>
              </p:cNvSpPr>
              <p:nvPr/>
            </p:nvSpPr>
            <p:spPr>
              <a:xfrm>
                <a:off x="448916" y="5769521"/>
                <a:ext cx="2971617" cy="461665"/>
              </a:xfrm>
              <a:prstGeom prst="rect">
                <a:avLst/>
              </a:prstGeom>
              <a:blipFill>
                <a:blip r:embed="rId9"/>
                <a:stretch>
                  <a:fillRect b="-21622"/>
                </a:stretch>
              </a:blipFill>
            </p:spPr>
            <p:txBody>
              <a:bodyPr/>
              <a:lstStyle/>
              <a:p>
                <a:r>
                  <a:rPr lang="en-GB">
                    <a:noFill/>
                  </a:rPr>
                  <a:t> </a:t>
                </a:r>
              </a:p>
            </p:txBody>
          </p:sp>
        </mc:Fallback>
      </mc:AlternateContent>
    </p:spTree>
    <p:extLst>
      <p:ext uri="{BB962C8B-B14F-4D97-AF65-F5344CB8AC3E}">
        <p14:creationId xmlns:p14="http://schemas.microsoft.com/office/powerpoint/2010/main" val="10306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P spid="17" grpId="0"/>
      <p:bldP spid="18" grpId="0"/>
      <p:bldP spid="19" grpId="0"/>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EA903-0FF3-CB97-8A99-E8E01D0EEA21}"/>
                  </a:ext>
                </a:extLst>
              </p:cNvPr>
              <p:cNvSpPr txBox="1"/>
              <p:nvPr/>
            </p:nvSpPr>
            <p:spPr>
              <a:xfrm>
                <a:off x="6486019" y="394072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3F0EA903-0FF3-CB97-8A99-E8E01D0EEA21}"/>
                  </a:ext>
                </a:extLst>
              </p:cNvPr>
              <p:cNvSpPr txBox="1">
                <a:spLocks noRot="1" noChangeAspect="1" noMove="1" noResize="1" noEditPoints="1" noAdjustHandles="1" noChangeArrowheads="1" noChangeShapeType="1" noTextEdit="1"/>
              </p:cNvSpPr>
              <p:nvPr/>
            </p:nvSpPr>
            <p:spPr>
              <a:xfrm>
                <a:off x="6486019" y="3940721"/>
                <a:ext cx="6036551" cy="727763"/>
              </a:xfrm>
              <a:prstGeom prst="rect">
                <a:avLst/>
              </a:prstGeom>
              <a:blipFill>
                <a:blip r:embed="rId3"/>
                <a:stretch>
                  <a:fillRect l="-210" b="-689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1E7383F-A0E2-248A-FFF5-5BEC1D8A88A8}"/>
              </a:ext>
            </a:extLst>
          </p:cNvPr>
          <p:cNvSpPr txBox="1"/>
          <p:nvPr/>
        </p:nvSpPr>
        <p:spPr>
          <a:xfrm>
            <a:off x="1661674" y="923732"/>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 A</a:t>
            </a:r>
            <a:r>
              <a:rPr lang="en-GB" sz="2800" b="1" dirty="0">
                <a:solidFill>
                  <a:schemeClr val="accent1"/>
                </a:solidFill>
                <a:latin typeface="PT Sans" panose="020B0503020203020204" pitchFamily="34" charset="77"/>
              </a:rPr>
              <a:t>l</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O</a:t>
            </a:r>
            <a:r>
              <a:rPr lang="en-GB" sz="2800" b="1" baseline="-25000" dirty="0">
                <a:solidFill>
                  <a:schemeClr val="accent1"/>
                </a:solidFill>
                <a:latin typeface="Century Gothic" panose="020B0502020202020204" pitchFamily="34" charset="0"/>
              </a:rPr>
              <a:t>3</a:t>
            </a:r>
            <a:r>
              <a:rPr lang="en-GB" sz="2800" b="1" dirty="0">
                <a:solidFill>
                  <a:schemeClr val="accent1"/>
                </a:solidFill>
                <a:latin typeface="Century Gothic" panose="020B0502020202020204" pitchFamily="34" charset="0"/>
              </a:rPr>
              <a:t>      +    2 Fe       </a:t>
            </a:r>
            <a:r>
              <a:rPr lang="en-GB" sz="2800" b="1" dirty="0">
                <a:solidFill>
                  <a:schemeClr val="accent1"/>
                </a:solidFill>
                <a:latin typeface="Century Gothic" panose="020B0502020202020204" pitchFamily="34" charset="0"/>
                <a:sym typeface="Wingdings" pitchFamily="2" charset="2"/>
              </a:rPr>
              <a:t>     Fe</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r>
              <a:rPr lang="en-GB" sz="2800" b="1" baseline="-25000" dirty="0">
                <a:solidFill>
                  <a:schemeClr val="accent1"/>
                </a:solidFill>
                <a:latin typeface="Century Gothic" panose="020B0502020202020204" pitchFamily="34" charset="0"/>
                <a:sym typeface="Wingdings" pitchFamily="2" charset="2"/>
              </a:rPr>
              <a:t>3</a:t>
            </a:r>
            <a:r>
              <a:rPr lang="en-GB" sz="2800" b="1" dirty="0">
                <a:solidFill>
                  <a:schemeClr val="accent1"/>
                </a:solidFill>
                <a:latin typeface="Century Gothic" panose="020B0502020202020204" pitchFamily="34" charset="0"/>
                <a:sym typeface="Wingdings" pitchFamily="2" charset="2"/>
              </a:rPr>
              <a:t> + 2 A</a:t>
            </a:r>
            <a:r>
              <a:rPr lang="en-GB" sz="2800" b="1" dirty="0">
                <a:solidFill>
                  <a:schemeClr val="accent1"/>
                </a:solidFill>
                <a:latin typeface="PT Sans" panose="020B0503020203020204" pitchFamily="34" charset="77"/>
                <a:sym typeface="Wingdings" pitchFamily="2" charset="2"/>
              </a:rPr>
              <a:t>l</a:t>
            </a:r>
            <a:endParaRPr lang="en-GB" sz="2800" b="1" dirty="0">
              <a:latin typeface="PT Sans" panose="020B0503020203020204" pitchFamily="34" charset="77"/>
            </a:endParaRPr>
          </a:p>
        </p:txBody>
      </p:sp>
      <p:sp>
        <p:nvSpPr>
          <p:cNvPr id="8" name="TextBox 7">
            <a:extLst>
              <a:ext uri="{FF2B5EF4-FFF2-40B4-BE49-F238E27FC236}">
                <a16:creationId xmlns:a16="http://schemas.microsoft.com/office/drawing/2014/main" id="{375A8FA7-3A7E-3AEF-ADAE-0A5B68474AF9}"/>
              </a:ext>
            </a:extLst>
          </p:cNvPr>
          <p:cNvSpPr txBox="1"/>
          <p:nvPr/>
        </p:nvSpPr>
        <p:spPr>
          <a:xfrm>
            <a:off x="427567" y="1556067"/>
            <a:ext cx="11019366" cy="830997"/>
          </a:xfrm>
          <a:prstGeom prst="rect">
            <a:avLst/>
          </a:prstGeom>
          <a:noFill/>
        </p:spPr>
        <p:txBody>
          <a:bodyPr wrap="square">
            <a:spAutoFit/>
          </a:bodyPr>
          <a:lstStyle/>
          <a:p>
            <a:r>
              <a:rPr lang="en-GB" sz="2400" i="1" dirty="0">
                <a:latin typeface="Century Gothic" panose="020B0502020202020204" pitchFamily="34" charset="0"/>
              </a:rPr>
              <a:t>Calculate the mass of </a:t>
            </a:r>
            <a:r>
              <a:rPr lang="en-GB" sz="2400" b="1" i="1" dirty="0">
                <a:latin typeface="Century Gothic" panose="020B0502020202020204" pitchFamily="34" charset="0"/>
              </a:rPr>
              <a:t>aluminium oxide </a:t>
            </a:r>
            <a:r>
              <a:rPr lang="en-GB" sz="2400" i="1" dirty="0">
                <a:latin typeface="Century Gothic" panose="020B0502020202020204" pitchFamily="34" charset="0"/>
              </a:rPr>
              <a:t>needed to make 108 g of </a:t>
            </a:r>
            <a:r>
              <a:rPr lang="en-GB" sz="2400" b="1" i="1" dirty="0">
                <a:latin typeface="Century Gothic" panose="020B0502020202020204" pitchFamily="34" charset="0"/>
              </a:rPr>
              <a:t>aluminium</a:t>
            </a:r>
            <a:r>
              <a:rPr lang="en-GB" sz="24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6E88E-9893-4DB9-53EF-54A0EBC63235}"/>
                  </a:ext>
                </a:extLst>
              </p:cNvPr>
              <p:cNvSpPr txBox="1"/>
              <p:nvPr/>
            </p:nvSpPr>
            <p:spPr>
              <a:xfrm>
                <a:off x="6519150" y="4868373"/>
                <a:ext cx="6036551" cy="781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𝟏𝟎𝟖</m:t>
                          </m:r>
                        </m:num>
                        <m:den>
                          <m:r>
                            <a:rPr lang="en-GB" sz="2400" b="1" i="1" smtClean="0">
                              <a:solidFill>
                                <a:schemeClr val="accent1"/>
                              </a:solidFill>
                              <a:latin typeface="Cambria Math" panose="02040503050406030204" pitchFamily="18" charset="0"/>
                            </a:rPr>
                            <m:t>𝟐𝟕</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936E88E-9893-4DB9-53EF-54A0EBC63235}"/>
                  </a:ext>
                </a:extLst>
              </p:cNvPr>
              <p:cNvSpPr txBox="1">
                <a:spLocks noRot="1" noChangeAspect="1" noMove="1" noResize="1" noEditPoints="1" noAdjustHandles="1" noChangeArrowheads="1" noChangeShapeType="1" noTextEdit="1"/>
              </p:cNvSpPr>
              <p:nvPr/>
            </p:nvSpPr>
            <p:spPr>
              <a:xfrm>
                <a:off x="6519150" y="4868373"/>
                <a:ext cx="6036551" cy="781368"/>
              </a:xfrm>
              <a:prstGeom prst="rect">
                <a:avLst/>
              </a:prstGeom>
              <a:blipFill>
                <a:blip r:embed="rId4"/>
                <a:stretch>
                  <a:fillRect l="-42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4A4F57-8617-206D-B5BA-7CEE336A2131}"/>
                  </a:ext>
                </a:extLst>
              </p:cNvPr>
              <p:cNvSpPr txBox="1"/>
              <p:nvPr/>
            </p:nvSpPr>
            <p:spPr>
              <a:xfrm>
                <a:off x="6459515" y="5822530"/>
                <a:ext cx="4716485"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1F4A4F57-8617-206D-B5BA-7CEE336A2131}"/>
                  </a:ext>
                </a:extLst>
              </p:cNvPr>
              <p:cNvSpPr txBox="1">
                <a:spLocks noRot="1" noChangeAspect="1" noMove="1" noResize="1" noEditPoints="1" noAdjustHandles="1" noChangeArrowheads="1" noChangeShapeType="1" noTextEdit="1"/>
              </p:cNvSpPr>
              <p:nvPr/>
            </p:nvSpPr>
            <p:spPr>
              <a:xfrm>
                <a:off x="6459515" y="5822530"/>
                <a:ext cx="4716485" cy="461665"/>
              </a:xfrm>
              <a:prstGeom prst="rect">
                <a:avLst/>
              </a:prstGeom>
              <a:blipFill>
                <a:blip r:embed="rId5"/>
                <a:stretch>
                  <a:fillRect l="-538" b="-21622"/>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D3DF4E7-5B8E-C002-D059-96B810AB109B}"/>
              </a:ext>
            </a:extLst>
          </p:cNvPr>
          <p:cNvSpPr txBox="1"/>
          <p:nvPr/>
        </p:nvSpPr>
        <p:spPr>
          <a:xfrm>
            <a:off x="440819" y="2687655"/>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607B34-C5C7-8EA6-70F3-54A6C87A3978}"/>
                  </a:ext>
                </a:extLst>
              </p:cNvPr>
              <p:cNvSpPr txBox="1"/>
              <p:nvPr/>
            </p:nvSpPr>
            <p:spPr>
              <a:xfrm>
                <a:off x="415049" y="3502662"/>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𝐀𝐥𝟐𝐎𝟑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50607B34-C5C7-8EA6-70F3-54A6C87A3978}"/>
                  </a:ext>
                </a:extLst>
              </p:cNvPr>
              <p:cNvSpPr txBox="1">
                <a:spLocks noRot="1" noChangeAspect="1" noMove="1" noResize="1" noEditPoints="1" noAdjustHandles="1" noChangeArrowheads="1" noChangeShapeType="1" noTextEdit="1"/>
              </p:cNvSpPr>
              <p:nvPr/>
            </p:nvSpPr>
            <p:spPr>
              <a:xfrm>
                <a:off x="415049" y="3502662"/>
                <a:ext cx="6036551" cy="461665"/>
              </a:xfrm>
              <a:prstGeom prst="rect">
                <a:avLst/>
              </a:prstGeom>
              <a:blipFill>
                <a:blip r:embed="rId6"/>
                <a:stretch>
                  <a:fillRect l="-210" b="-2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30A5EA-1359-EC95-F3FD-027666E77672}"/>
                  </a:ext>
                </a:extLst>
              </p:cNvPr>
              <p:cNvSpPr txBox="1"/>
              <p:nvPr/>
            </p:nvSpPr>
            <p:spPr>
              <a:xfrm>
                <a:off x="398116" y="402538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𝐀𝐥</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7930A5EA-1359-EC95-F3FD-027666E77672}"/>
                  </a:ext>
                </a:extLst>
              </p:cNvPr>
              <p:cNvSpPr txBox="1">
                <a:spLocks noRot="1" noChangeAspect="1" noMove="1" noResize="1" noEditPoints="1" noAdjustHandles="1" noChangeArrowheads="1" noChangeShapeType="1" noTextEdit="1"/>
              </p:cNvSpPr>
              <p:nvPr/>
            </p:nvSpPr>
            <p:spPr>
              <a:xfrm>
                <a:off x="398116" y="4025388"/>
                <a:ext cx="6036551" cy="727763"/>
              </a:xfrm>
              <a:prstGeom prst="rect">
                <a:avLst/>
              </a:prstGeom>
              <a:blipFill>
                <a:blip r:embed="rId7"/>
                <a:stretch>
                  <a:fillRect l="-42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9E55A7-7456-A1B2-E1D4-E0525A270EB0}"/>
                  </a:ext>
                </a:extLst>
              </p:cNvPr>
              <p:cNvSpPr txBox="1"/>
              <p:nvPr/>
            </p:nvSpPr>
            <p:spPr>
              <a:xfrm>
                <a:off x="431983" y="4905921"/>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𝟏𝟎𝟐</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759E55A7-7456-A1B2-E1D4-E0525A270EB0}"/>
                  </a:ext>
                </a:extLst>
              </p:cNvPr>
              <p:cNvSpPr txBox="1">
                <a:spLocks noRot="1" noChangeAspect="1" noMove="1" noResize="1" noEditPoints="1" noAdjustHandles="1" noChangeArrowheads="1" noChangeShapeType="1" noTextEdit="1"/>
              </p:cNvSpPr>
              <p:nvPr/>
            </p:nvSpPr>
            <p:spPr>
              <a:xfrm>
                <a:off x="431983" y="4905921"/>
                <a:ext cx="2971617" cy="730136"/>
              </a:xfrm>
              <a:prstGeom prst="rect">
                <a:avLst/>
              </a:prstGeom>
              <a:blipFill>
                <a:blip r:embed="rId8"/>
                <a:stretch>
                  <a:fillRect l="-427"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ABB4C5-3A4A-6E78-6695-546FB956D0F8}"/>
                  </a:ext>
                </a:extLst>
              </p:cNvPr>
              <p:cNvSpPr txBox="1"/>
              <p:nvPr/>
            </p:nvSpPr>
            <p:spPr>
              <a:xfrm>
                <a:off x="448916" y="5769521"/>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𝟐𝟎𝟒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A9ABB4C5-3A4A-6E78-6695-546FB956D0F8}"/>
                  </a:ext>
                </a:extLst>
              </p:cNvPr>
              <p:cNvSpPr txBox="1">
                <a:spLocks noRot="1" noChangeAspect="1" noMove="1" noResize="1" noEditPoints="1" noAdjustHandles="1" noChangeArrowheads="1" noChangeShapeType="1" noTextEdit="1"/>
              </p:cNvSpPr>
              <p:nvPr/>
            </p:nvSpPr>
            <p:spPr>
              <a:xfrm>
                <a:off x="448916" y="5769521"/>
                <a:ext cx="2971617" cy="461665"/>
              </a:xfrm>
              <a:prstGeom prst="rect">
                <a:avLst/>
              </a:prstGeom>
              <a:blipFill>
                <a:blip r:embed="rId9"/>
                <a:stretch>
                  <a:fillRect b="-21622"/>
                </a:stretch>
              </a:blipFill>
            </p:spPr>
            <p:txBody>
              <a:bodyPr/>
              <a:lstStyle/>
              <a:p>
                <a:r>
                  <a:rPr lang="en-GB">
                    <a:noFill/>
                  </a:rPr>
                  <a:t> </a:t>
                </a:r>
              </a:p>
            </p:txBody>
          </p:sp>
        </mc:Fallback>
      </mc:AlternateContent>
      <p:sp>
        <p:nvSpPr>
          <p:cNvPr id="6" name="Title 1">
            <a:extLst>
              <a:ext uri="{FF2B5EF4-FFF2-40B4-BE49-F238E27FC236}">
                <a16:creationId xmlns:a16="http://schemas.microsoft.com/office/drawing/2014/main" id="{A97EDFA2-5B13-0F37-F05F-187576871921}"/>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We: calculating reacting masses</a:t>
            </a:r>
          </a:p>
        </p:txBody>
      </p:sp>
    </p:spTree>
    <p:extLst>
      <p:ext uri="{BB962C8B-B14F-4D97-AF65-F5344CB8AC3E}">
        <p14:creationId xmlns:p14="http://schemas.microsoft.com/office/powerpoint/2010/main" val="238920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3" grpId="0"/>
      <p:bldP spid="12" grpId="0"/>
      <p:bldP spid="13" grpId="0"/>
      <p:bldP spid="14" grpId="0"/>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EA903-0FF3-CB97-8A99-E8E01D0EEA21}"/>
                  </a:ext>
                </a:extLst>
              </p:cNvPr>
              <p:cNvSpPr txBox="1"/>
              <p:nvPr/>
            </p:nvSpPr>
            <p:spPr>
              <a:xfrm>
                <a:off x="6486019" y="394072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𝐍𝐇𝟑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3F0EA903-0FF3-CB97-8A99-E8E01D0EEA21}"/>
                  </a:ext>
                </a:extLst>
              </p:cNvPr>
              <p:cNvSpPr txBox="1">
                <a:spLocks noRot="1" noChangeAspect="1" noMove="1" noResize="1" noEditPoints="1" noAdjustHandles="1" noChangeArrowheads="1" noChangeShapeType="1" noTextEdit="1"/>
              </p:cNvSpPr>
              <p:nvPr/>
            </p:nvSpPr>
            <p:spPr>
              <a:xfrm>
                <a:off x="6486019" y="3940721"/>
                <a:ext cx="6036551" cy="727763"/>
              </a:xfrm>
              <a:prstGeom prst="rect">
                <a:avLst/>
              </a:prstGeom>
              <a:blipFill>
                <a:blip r:embed="rId3"/>
                <a:stretch>
                  <a:fillRect l="-210" b="-689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1E7383F-A0E2-248A-FFF5-5BEC1D8A88A8}"/>
              </a:ext>
            </a:extLst>
          </p:cNvPr>
          <p:cNvSpPr txBox="1"/>
          <p:nvPr/>
        </p:nvSpPr>
        <p:spPr>
          <a:xfrm>
            <a:off x="1661674" y="923732"/>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N</a:t>
            </a:r>
            <a:r>
              <a:rPr lang="en-GB" sz="2800" b="1" baseline="-25000" dirty="0">
                <a:solidFill>
                  <a:schemeClr val="accent1"/>
                </a:solidFill>
                <a:latin typeface="Century Gothic" panose="020B0502020202020204" pitchFamily="34" charset="0"/>
              </a:rPr>
              <a:t>2            </a:t>
            </a:r>
            <a:r>
              <a:rPr lang="en-GB" sz="2800" b="1" dirty="0">
                <a:solidFill>
                  <a:schemeClr val="accent1"/>
                </a:solidFill>
                <a:latin typeface="Century Gothic" panose="020B0502020202020204" pitchFamily="34" charset="0"/>
              </a:rPr>
              <a:t>+   3 H</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NH</a:t>
            </a:r>
            <a:r>
              <a:rPr lang="en-GB" sz="2800" b="1" baseline="-25000" dirty="0">
                <a:solidFill>
                  <a:schemeClr val="accent1"/>
                </a:solidFill>
                <a:latin typeface="Century Gothic" panose="020B0502020202020204" pitchFamily="34" charset="0"/>
                <a:sym typeface="Wingdings" pitchFamily="2" charset="2"/>
              </a:rPr>
              <a:t>3</a:t>
            </a:r>
            <a:endParaRPr lang="en-GB" sz="2800" b="1" baseline="-25000" dirty="0">
              <a:latin typeface="PT Sans" panose="020B0503020203020204" pitchFamily="34" charset="77"/>
            </a:endParaRPr>
          </a:p>
        </p:txBody>
      </p:sp>
      <p:sp>
        <p:nvSpPr>
          <p:cNvPr id="8" name="TextBox 7">
            <a:extLst>
              <a:ext uri="{FF2B5EF4-FFF2-40B4-BE49-F238E27FC236}">
                <a16:creationId xmlns:a16="http://schemas.microsoft.com/office/drawing/2014/main" id="{375A8FA7-3A7E-3AEF-ADAE-0A5B68474AF9}"/>
              </a:ext>
            </a:extLst>
          </p:cNvPr>
          <p:cNvSpPr txBox="1"/>
          <p:nvPr/>
        </p:nvSpPr>
        <p:spPr>
          <a:xfrm>
            <a:off x="427567" y="1556067"/>
            <a:ext cx="11019366" cy="461665"/>
          </a:xfrm>
          <a:prstGeom prst="rect">
            <a:avLst/>
          </a:prstGeom>
          <a:noFill/>
        </p:spPr>
        <p:txBody>
          <a:bodyPr wrap="square">
            <a:spAutoFit/>
          </a:bodyPr>
          <a:lstStyle/>
          <a:p>
            <a:r>
              <a:rPr lang="en-GB" sz="2400" i="1" dirty="0">
                <a:latin typeface="Century Gothic" panose="020B0502020202020204" pitchFamily="34" charset="0"/>
              </a:rPr>
              <a:t>Calculate the mass of </a:t>
            </a:r>
            <a:r>
              <a:rPr lang="en-GB" sz="2400" b="1" i="1" dirty="0">
                <a:latin typeface="Century Gothic" panose="020B0502020202020204" pitchFamily="34" charset="0"/>
              </a:rPr>
              <a:t>hydrogen </a:t>
            </a:r>
            <a:r>
              <a:rPr lang="en-GB" sz="2400" i="1" dirty="0">
                <a:latin typeface="Century Gothic" panose="020B0502020202020204" pitchFamily="34" charset="0"/>
              </a:rPr>
              <a:t>needed to make 120 g of </a:t>
            </a:r>
            <a:r>
              <a:rPr lang="en-GB" sz="2400" b="1" i="1" dirty="0">
                <a:latin typeface="Century Gothic" panose="020B0502020202020204" pitchFamily="34" charset="0"/>
              </a:rPr>
              <a:t>ammonia</a:t>
            </a:r>
            <a:r>
              <a:rPr lang="en-GB" sz="2400" i="1"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6E88E-9893-4DB9-53EF-54A0EBC63235}"/>
                  </a:ext>
                </a:extLst>
              </p:cNvPr>
              <p:cNvSpPr txBox="1"/>
              <p:nvPr/>
            </p:nvSpPr>
            <p:spPr>
              <a:xfrm>
                <a:off x="6519150" y="4868373"/>
                <a:ext cx="6036551" cy="781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𝐍𝐇</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𝟏</m:t>
                          </m:r>
                          <m:r>
                            <a:rPr lang="en-GB" sz="2400" b="1" i="1" smtClean="0">
                              <a:solidFill>
                                <a:schemeClr val="accent1"/>
                              </a:solidFill>
                              <a:latin typeface="Cambria Math" panose="02040503050406030204" pitchFamily="18" charset="0"/>
                            </a:rPr>
                            <m:t>𝟐𝟎</m:t>
                          </m:r>
                        </m:num>
                        <m:den>
                          <m:r>
                            <a:rPr lang="en-GB" sz="2400" b="1" i="1" smtClean="0">
                              <a:solidFill>
                                <a:schemeClr val="accent1"/>
                              </a:solidFill>
                              <a:latin typeface="Cambria Math" panose="02040503050406030204" pitchFamily="18" charset="0"/>
                            </a:rPr>
                            <m:t>𝟏𝟕</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936E88E-9893-4DB9-53EF-54A0EBC63235}"/>
                  </a:ext>
                </a:extLst>
              </p:cNvPr>
              <p:cNvSpPr txBox="1">
                <a:spLocks noRot="1" noChangeAspect="1" noMove="1" noResize="1" noEditPoints="1" noAdjustHandles="1" noChangeArrowheads="1" noChangeShapeType="1" noTextEdit="1"/>
              </p:cNvSpPr>
              <p:nvPr/>
            </p:nvSpPr>
            <p:spPr>
              <a:xfrm>
                <a:off x="6519150" y="4868373"/>
                <a:ext cx="6036551" cy="781368"/>
              </a:xfrm>
              <a:prstGeom prst="rect">
                <a:avLst/>
              </a:prstGeom>
              <a:blipFill>
                <a:blip r:embed="rId4"/>
                <a:stretch>
                  <a:fillRect l="-42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4A4F57-8617-206D-B5BA-7CEE336A2131}"/>
                  </a:ext>
                </a:extLst>
              </p:cNvPr>
              <p:cNvSpPr txBox="1"/>
              <p:nvPr/>
            </p:nvSpPr>
            <p:spPr>
              <a:xfrm>
                <a:off x="5892800" y="5822530"/>
                <a:ext cx="579119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𝐍𝐇</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𝟕</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𝟎𝟓𝟖𝟖</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1F4A4F57-8617-206D-B5BA-7CEE336A2131}"/>
                  </a:ext>
                </a:extLst>
              </p:cNvPr>
              <p:cNvSpPr txBox="1">
                <a:spLocks noRot="1" noChangeAspect="1" noMove="1" noResize="1" noEditPoints="1" noAdjustHandles="1" noChangeArrowheads="1" noChangeShapeType="1" noTextEdit="1"/>
              </p:cNvSpPr>
              <p:nvPr/>
            </p:nvSpPr>
            <p:spPr>
              <a:xfrm>
                <a:off x="5892800" y="5822530"/>
                <a:ext cx="5791199" cy="461665"/>
              </a:xfrm>
              <a:prstGeom prst="rect">
                <a:avLst/>
              </a:prstGeom>
              <a:blipFill>
                <a:blip r:embed="rId5"/>
                <a:stretch>
                  <a:fillRect l="-438" b="-21622"/>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D3DF4E7-5B8E-C002-D059-96B810AB109B}"/>
              </a:ext>
            </a:extLst>
          </p:cNvPr>
          <p:cNvSpPr txBox="1"/>
          <p:nvPr/>
        </p:nvSpPr>
        <p:spPr>
          <a:xfrm>
            <a:off x="406952" y="2128855"/>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3             :          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0607B34-C5C7-8EA6-70F3-54A6C87A3978}"/>
                  </a:ext>
                </a:extLst>
              </p:cNvPr>
              <p:cNvSpPr txBox="1"/>
              <p:nvPr/>
            </p:nvSpPr>
            <p:spPr>
              <a:xfrm>
                <a:off x="381182" y="2859196"/>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𝟓𝟖𝟗</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50607B34-C5C7-8EA6-70F3-54A6C87A3978}"/>
                  </a:ext>
                </a:extLst>
              </p:cNvPr>
              <p:cNvSpPr txBox="1">
                <a:spLocks noRot="1" noChangeAspect="1" noMove="1" noResize="1" noEditPoints="1" noAdjustHandles="1" noChangeArrowheads="1" noChangeShapeType="1" noTextEdit="1"/>
              </p:cNvSpPr>
              <p:nvPr/>
            </p:nvSpPr>
            <p:spPr>
              <a:xfrm>
                <a:off x="381182" y="2859196"/>
                <a:ext cx="6036551" cy="461665"/>
              </a:xfrm>
              <a:prstGeom prst="rect">
                <a:avLst/>
              </a:prstGeom>
              <a:blipFill>
                <a:blip r:embed="rId6"/>
                <a:stretch>
                  <a:fillRect l="-42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30A5EA-1359-EC95-F3FD-027666E77672}"/>
                  </a:ext>
                </a:extLst>
              </p:cNvPr>
              <p:cNvSpPr txBox="1"/>
              <p:nvPr/>
            </p:nvSpPr>
            <p:spPr>
              <a:xfrm>
                <a:off x="381183" y="338192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7930A5EA-1359-EC95-F3FD-027666E77672}"/>
                  </a:ext>
                </a:extLst>
              </p:cNvPr>
              <p:cNvSpPr txBox="1">
                <a:spLocks noRot="1" noChangeAspect="1" noMove="1" noResize="1" noEditPoints="1" noAdjustHandles="1" noChangeArrowheads="1" noChangeShapeType="1" noTextEdit="1"/>
              </p:cNvSpPr>
              <p:nvPr/>
            </p:nvSpPr>
            <p:spPr>
              <a:xfrm>
                <a:off x="381183" y="3381921"/>
                <a:ext cx="6036551" cy="727763"/>
              </a:xfrm>
              <a:prstGeom prst="rect">
                <a:avLst/>
              </a:prstGeom>
              <a:blipFill>
                <a:blip r:embed="rId7"/>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59E55A7-7456-A1B2-E1D4-E0525A270EB0}"/>
                  </a:ext>
                </a:extLst>
              </p:cNvPr>
              <p:cNvSpPr txBox="1"/>
              <p:nvPr/>
            </p:nvSpPr>
            <p:spPr>
              <a:xfrm>
                <a:off x="431983" y="4313254"/>
                <a:ext cx="3496550"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𝟏𝟎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𝟓𝟖𝟗</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𝟐</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759E55A7-7456-A1B2-E1D4-E0525A270EB0}"/>
                  </a:ext>
                </a:extLst>
              </p:cNvPr>
              <p:cNvSpPr txBox="1">
                <a:spLocks noRot="1" noChangeAspect="1" noMove="1" noResize="1" noEditPoints="1" noAdjustHandles="1" noChangeArrowheads="1" noChangeShapeType="1" noTextEdit="1"/>
              </p:cNvSpPr>
              <p:nvPr/>
            </p:nvSpPr>
            <p:spPr>
              <a:xfrm>
                <a:off x="431983" y="4313254"/>
                <a:ext cx="3496550" cy="730136"/>
              </a:xfrm>
              <a:prstGeom prst="rect">
                <a:avLst/>
              </a:prstGeom>
              <a:blipFill>
                <a:blip r:embed="rId8"/>
                <a:stretch>
                  <a:fillRect l="-362" b="-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9ABB4C5-3A4A-6E78-6695-546FB956D0F8}"/>
                  </a:ext>
                </a:extLst>
              </p:cNvPr>
              <p:cNvSpPr txBox="1"/>
              <p:nvPr/>
            </p:nvSpPr>
            <p:spPr>
              <a:xfrm>
                <a:off x="398116" y="5735655"/>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𝟏𝟖</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A9ABB4C5-3A4A-6E78-6695-546FB956D0F8}"/>
                  </a:ext>
                </a:extLst>
              </p:cNvPr>
              <p:cNvSpPr txBox="1">
                <a:spLocks noRot="1" noChangeAspect="1" noMove="1" noResize="1" noEditPoints="1" noAdjustHandles="1" noChangeArrowheads="1" noChangeShapeType="1" noTextEdit="1"/>
              </p:cNvSpPr>
              <p:nvPr/>
            </p:nvSpPr>
            <p:spPr>
              <a:xfrm>
                <a:off x="398116" y="5735655"/>
                <a:ext cx="2971617" cy="461665"/>
              </a:xfrm>
              <a:prstGeom prst="rect">
                <a:avLst/>
              </a:prstGeom>
              <a:blipFill>
                <a:blip r:embed="rId9"/>
                <a:stretch>
                  <a:fillRect b="-18421"/>
                </a:stretch>
              </a:blipFill>
            </p:spPr>
            <p:txBody>
              <a:bodyPr/>
              <a:lstStyle/>
              <a:p>
                <a:r>
                  <a:rPr lang="en-GB">
                    <a:noFill/>
                  </a:rPr>
                  <a:t> </a:t>
                </a:r>
              </a:p>
            </p:txBody>
          </p:sp>
        </mc:Fallback>
      </mc:AlternateContent>
      <p:sp>
        <p:nvSpPr>
          <p:cNvPr id="6" name="Title 1">
            <a:extLst>
              <a:ext uri="{FF2B5EF4-FFF2-40B4-BE49-F238E27FC236}">
                <a16:creationId xmlns:a16="http://schemas.microsoft.com/office/drawing/2014/main" id="{A97EDFA2-5B13-0F37-F05F-187576871921}"/>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calculating reacting masses</a:t>
            </a:r>
          </a:p>
        </p:txBody>
      </p:sp>
    </p:spTree>
    <p:extLst>
      <p:ext uri="{BB962C8B-B14F-4D97-AF65-F5344CB8AC3E}">
        <p14:creationId xmlns:p14="http://schemas.microsoft.com/office/powerpoint/2010/main" val="197900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3" grpId="0"/>
      <p:bldP spid="12" grpId="0"/>
      <p:bldP spid="13" grpId="0"/>
      <p:bldP spid="14"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4E96101D-2B55-FF37-5D3A-49E3624784DF}"/>
              </a:ext>
            </a:extLst>
          </p:cNvPr>
          <p:cNvPicPr>
            <a:picLocks noChangeAspect="1"/>
          </p:cNvPicPr>
          <p:nvPr/>
        </p:nvPicPr>
        <p:blipFill>
          <a:blip r:embed="rId3"/>
          <a:stretch>
            <a:fillRect/>
          </a:stretch>
        </p:blipFill>
        <p:spPr>
          <a:xfrm>
            <a:off x="6427498" y="298174"/>
            <a:ext cx="4863160" cy="6858000"/>
          </a:xfrm>
          <a:prstGeom prst="rect">
            <a:avLst/>
          </a:prstGeom>
          <a:ln>
            <a:solidFill>
              <a:schemeClr val="tx1"/>
            </a:solidFill>
          </a:ln>
        </p:spPr>
      </p:pic>
      <p:sp>
        <p:nvSpPr>
          <p:cNvPr id="3" name="Title 2">
            <a:extLst>
              <a:ext uri="{FF2B5EF4-FFF2-40B4-BE49-F238E27FC236}">
                <a16:creationId xmlns:a16="http://schemas.microsoft.com/office/drawing/2014/main" id="{D6266352-AE22-6B74-CF30-D4522D5B3B57}"/>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7" name="Picture 6" descr="Graphical user interface, text, application, email&#10;&#10;Description automatically generated">
            <a:extLst>
              <a:ext uri="{FF2B5EF4-FFF2-40B4-BE49-F238E27FC236}">
                <a16:creationId xmlns:a16="http://schemas.microsoft.com/office/drawing/2014/main" id="{F70114C1-0406-CDD0-2C3D-250AA93CC599}"/>
              </a:ext>
            </a:extLst>
          </p:cNvPr>
          <p:cNvPicPr>
            <a:picLocks noChangeAspect="1"/>
          </p:cNvPicPr>
          <p:nvPr/>
        </p:nvPicPr>
        <p:blipFill>
          <a:blip r:embed="rId4"/>
          <a:stretch>
            <a:fillRect/>
          </a:stretch>
        </p:blipFill>
        <p:spPr>
          <a:xfrm>
            <a:off x="6085649" y="596348"/>
            <a:ext cx="4831237" cy="6858000"/>
          </a:xfrm>
          <a:prstGeom prst="rect">
            <a:avLst/>
          </a:prstGeom>
          <a:ln>
            <a:solidFill>
              <a:schemeClr val="tx1"/>
            </a:solidFill>
          </a:ln>
        </p:spPr>
      </p:pic>
      <p:pic>
        <p:nvPicPr>
          <p:cNvPr id="5" name="Picture 4" descr="Graphical user interface, text, application&#10;&#10;Description automatically generated">
            <a:extLst>
              <a:ext uri="{FF2B5EF4-FFF2-40B4-BE49-F238E27FC236}">
                <a16:creationId xmlns:a16="http://schemas.microsoft.com/office/drawing/2014/main" id="{C2B6A240-CBF3-16F1-06DE-2AAA14304CF0}"/>
              </a:ext>
            </a:extLst>
          </p:cNvPr>
          <p:cNvPicPr>
            <a:picLocks noChangeAspect="1"/>
          </p:cNvPicPr>
          <p:nvPr/>
        </p:nvPicPr>
        <p:blipFill>
          <a:blip r:embed="rId5"/>
          <a:stretch>
            <a:fillRect/>
          </a:stretch>
        </p:blipFill>
        <p:spPr>
          <a:xfrm>
            <a:off x="5702071" y="1053548"/>
            <a:ext cx="4843021" cy="6858000"/>
          </a:xfrm>
          <a:prstGeom prst="rect">
            <a:avLst/>
          </a:prstGeom>
          <a:ln>
            <a:solidFill>
              <a:schemeClr val="tx1"/>
            </a:solidFill>
          </a:ln>
        </p:spPr>
      </p:pic>
    </p:spTree>
    <p:extLst>
      <p:ext uri="{BB962C8B-B14F-4D97-AF65-F5344CB8AC3E}">
        <p14:creationId xmlns:p14="http://schemas.microsoft.com/office/powerpoint/2010/main" val="1465457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BAD-0465-CB44-960D-E5CAFD8A88F3}"/>
              </a:ext>
            </a:extLst>
          </p:cNvPr>
          <p:cNvSpPr>
            <a:spLocks noGrp="1"/>
          </p:cNvSpPr>
          <p:nvPr>
            <p:ph type="title"/>
          </p:nvPr>
        </p:nvSpPr>
        <p:spPr>
          <a:xfrm>
            <a:off x="554748" y="0"/>
            <a:ext cx="10620000" cy="720000"/>
          </a:xfrm>
        </p:spPr>
        <p:txBody>
          <a:bodyPr/>
          <a:lstStyle/>
          <a:p>
            <a:r>
              <a:rPr lang="en-US" dirty="0">
                <a:latin typeface="Century Gothic" panose="020B0502020202020204" pitchFamily="34" charset="0"/>
              </a:rPr>
              <a:t>Answers</a:t>
            </a:r>
          </a:p>
        </p:txBody>
      </p:sp>
      <p:sp>
        <p:nvSpPr>
          <p:cNvPr id="24" name="TextBox 23">
            <a:extLst>
              <a:ext uri="{FF2B5EF4-FFF2-40B4-BE49-F238E27FC236}">
                <a16:creationId xmlns:a16="http://schemas.microsoft.com/office/drawing/2014/main" id="{CE5E9D53-3122-F7B2-41A3-CEAB4F99E812}"/>
              </a:ext>
            </a:extLst>
          </p:cNvPr>
          <p:cNvSpPr txBox="1"/>
          <p:nvPr/>
        </p:nvSpPr>
        <p:spPr>
          <a:xfrm>
            <a:off x="459006" y="1004691"/>
            <a:ext cx="500458"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 </a:t>
            </a:r>
            <a:endParaRPr lang="en-US" sz="22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34B8576-490C-A551-4E16-8205499ABBFB}"/>
                  </a:ext>
                </a:extLst>
              </p:cNvPr>
              <p:cNvSpPr txBox="1"/>
              <p:nvPr/>
            </p:nvSpPr>
            <p:spPr>
              <a:xfrm>
                <a:off x="471706" y="2736492"/>
                <a:ext cx="3861570" cy="542264"/>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US" sz="2200" b="1" baseline="30000" dirty="0">
                  <a:solidFill>
                    <a:schemeClr val="accent1"/>
                  </a:solidFill>
                  <a:latin typeface="Century Gothic" panose="020B0502020202020204" pitchFamily="34" charset="0"/>
                </a:endParaRPr>
              </a:p>
            </p:txBody>
          </p:sp>
        </mc:Choice>
        <mc:Fallback xmlns="">
          <p:sp>
            <p:nvSpPr>
              <p:cNvPr id="25" name="TextBox 24">
                <a:extLst>
                  <a:ext uri="{FF2B5EF4-FFF2-40B4-BE49-F238E27FC236}">
                    <a16:creationId xmlns:a16="http://schemas.microsoft.com/office/drawing/2014/main" id="{934B8576-490C-A551-4E16-8205499ABBFB}"/>
                  </a:ext>
                </a:extLst>
              </p:cNvPr>
              <p:cNvSpPr txBox="1">
                <a:spLocks noRot="1" noChangeAspect="1" noMove="1" noResize="1" noEditPoints="1" noAdjustHandles="1" noChangeArrowheads="1" noChangeShapeType="1" noTextEdit="1"/>
              </p:cNvSpPr>
              <p:nvPr/>
            </p:nvSpPr>
            <p:spPr>
              <a:xfrm>
                <a:off x="471706" y="2736492"/>
                <a:ext cx="3861570" cy="542264"/>
              </a:xfrm>
              <a:prstGeom prst="rect">
                <a:avLst/>
              </a:prstGeom>
              <a:blipFill>
                <a:blip r:embed="rId3"/>
                <a:stretch>
                  <a:fillRect l="-1634" t="-2273" b="-9091"/>
                </a:stretch>
              </a:blipFill>
            </p:spPr>
            <p:txBody>
              <a:bodyPr/>
              <a:lstStyle/>
              <a:p>
                <a:r>
                  <a:rPr lang="en-GB">
                    <a:noFill/>
                  </a:rPr>
                  <a:t> </a:t>
                </a:r>
              </a:p>
            </p:txBody>
          </p:sp>
        </mc:Fallback>
      </mc:AlternateContent>
      <p:sp>
        <p:nvSpPr>
          <p:cNvPr id="29" name="TextBox 28">
            <a:extLst>
              <a:ext uri="{FF2B5EF4-FFF2-40B4-BE49-F238E27FC236}">
                <a16:creationId xmlns:a16="http://schemas.microsoft.com/office/drawing/2014/main" id="{CED92D53-46C4-6C21-DE6D-55C6E40BA462}"/>
              </a:ext>
            </a:extLst>
          </p:cNvPr>
          <p:cNvSpPr txBox="1"/>
          <p:nvPr/>
        </p:nvSpPr>
        <p:spPr>
          <a:xfrm>
            <a:off x="477228" y="3316275"/>
            <a:ext cx="10932894"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3. The sum of the relative atomic masses of the elements in a compound or formula.</a:t>
            </a:r>
          </a:p>
        </p:txBody>
      </p:sp>
      <p:pic>
        <p:nvPicPr>
          <p:cNvPr id="4" name="Picture 3" descr="A picture containing graphical user interface&#10;&#10;Description automatically generated">
            <a:extLst>
              <a:ext uri="{FF2B5EF4-FFF2-40B4-BE49-F238E27FC236}">
                <a16:creationId xmlns:a16="http://schemas.microsoft.com/office/drawing/2014/main" id="{97924ED4-B243-2D30-30CE-747408D6FD97}"/>
              </a:ext>
            </a:extLst>
          </p:cNvPr>
          <p:cNvPicPr>
            <a:picLocks noChangeAspect="1"/>
          </p:cNvPicPr>
          <p:nvPr/>
        </p:nvPicPr>
        <p:blipFill>
          <a:blip r:embed="rId4"/>
          <a:stretch>
            <a:fillRect/>
          </a:stretch>
        </p:blipFill>
        <p:spPr>
          <a:xfrm>
            <a:off x="1456266" y="908050"/>
            <a:ext cx="5994400" cy="1689100"/>
          </a:xfrm>
          <a:prstGeom prst="rect">
            <a:avLst/>
          </a:prstGeom>
        </p:spPr>
      </p:pic>
      <p:cxnSp>
        <p:nvCxnSpPr>
          <p:cNvPr id="6" name="Straight Connector 5">
            <a:extLst>
              <a:ext uri="{FF2B5EF4-FFF2-40B4-BE49-F238E27FC236}">
                <a16:creationId xmlns:a16="http://schemas.microsoft.com/office/drawing/2014/main" id="{9BA9049D-E6F7-862A-09F0-72E10962F895}"/>
              </a:ext>
            </a:extLst>
          </p:cNvPr>
          <p:cNvCxnSpPr/>
          <p:nvPr/>
        </p:nvCxnSpPr>
        <p:spPr>
          <a:xfrm>
            <a:off x="3505200" y="1439334"/>
            <a:ext cx="1845734" cy="7620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E3B47A0-1EB5-5B06-9576-52FB6E85DFE7}"/>
              </a:ext>
            </a:extLst>
          </p:cNvPr>
          <p:cNvCxnSpPr>
            <a:cxnSpLocks/>
          </p:cNvCxnSpPr>
          <p:nvPr/>
        </p:nvCxnSpPr>
        <p:spPr>
          <a:xfrm flipV="1">
            <a:off x="3471333" y="1405467"/>
            <a:ext cx="1879600" cy="44026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C0EDF4E-B19F-82B8-BD77-888C61DC8066}"/>
              </a:ext>
            </a:extLst>
          </p:cNvPr>
          <p:cNvCxnSpPr>
            <a:cxnSpLocks/>
          </p:cNvCxnSpPr>
          <p:nvPr/>
        </p:nvCxnSpPr>
        <p:spPr>
          <a:xfrm flipV="1">
            <a:off x="3454400" y="1794933"/>
            <a:ext cx="1896533" cy="38946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2BEA5CC-2A3B-8A5B-8DB8-7763023333A1}"/>
              </a:ext>
            </a:extLst>
          </p:cNvPr>
          <p:cNvSpPr txBox="1"/>
          <p:nvPr/>
        </p:nvSpPr>
        <p:spPr>
          <a:xfrm>
            <a:off x="490481" y="4144536"/>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4a. 32 </a:t>
            </a:r>
          </a:p>
        </p:txBody>
      </p:sp>
      <p:sp>
        <p:nvSpPr>
          <p:cNvPr id="13" name="TextBox 12">
            <a:extLst>
              <a:ext uri="{FF2B5EF4-FFF2-40B4-BE49-F238E27FC236}">
                <a16:creationId xmlns:a16="http://schemas.microsoft.com/office/drawing/2014/main" id="{2CDF07BA-717C-9609-A06A-91F7C55159E8}"/>
              </a:ext>
            </a:extLst>
          </p:cNvPr>
          <p:cNvSpPr txBox="1"/>
          <p:nvPr/>
        </p:nvSpPr>
        <p:spPr>
          <a:xfrm>
            <a:off x="483855" y="4575232"/>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4b. 17 </a:t>
            </a:r>
          </a:p>
        </p:txBody>
      </p:sp>
      <p:sp>
        <p:nvSpPr>
          <p:cNvPr id="14" name="TextBox 13">
            <a:extLst>
              <a:ext uri="{FF2B5EF4-FFF2-40B4-BE49-F238E27FC236}">
                <a16:creationId xmlns:a16="http://schemas.microsoft.com/office/drawing/2014/main" id="{2ED53D91-C196-BF32-6EF0-13D4A3592AB0}"/>
              </a:ext>
            </a:extLst>
          </p:cNvPr>
          <p:cNvSpPr txBox="1"/>
          <p:nvPr/>
        </p:nvSpPr>
        <p:spPr>
          <a:xfrm>
            <a:off x="483855" y="4992675"/>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4c. 16 </a:t>
            </a:r>
          </a:p>
        </p:txBody>
      </p:sp>
      <p:sp>
        <p:nvSpPr>
          <p:cNvPr id="15" name="TextBox 14">
            <a:extLst>
              <a:ext uri="{FF2B5EF4-FFF2-40B4-BE49-F238E27FC236}">
                <a16:creationId xmlns:a16="http://schemas.microsoft.com/office/drawing/2014/main" id="{F1A0E120-E74F-E076-19BA-AFD47F08D9ED}"/>
              </a:ext>
            </a:extLst>
          </p:cNvPr>
          <p:cNvSpPr txBox="1"/>
          <p:nvPr/>
        </p:nvSpPr>
        <p:spPr>
          <a:xfrm>
            <a:off x="483855" y="5429997"/>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4d. 40 </a:t>
            </a:r>
          </a:p>
        </p:txBody>
      </p:sp>
      <p:sp>
        <p:nvSpPr>
          <p:cNvPr id="16" name="TextBox 15">
            <a:extLst>
              <a:ext uri="{FF2B5EF4-FFF2-40B4-BE49-F238E27FC236}">
                <a16:creationId xmlns:a16="http://schemas.microsoft.com/office/drawing/2014/main" id="{79A6A445-B1B3-D1A9-85C8-2DFC2CCB2ECB}"/>
              </a:ext>
            </a:extLst>
          </p:cNvPr>
          <p:cNvSpPr txBox="1"/>
          <p:nvPr/>
        </p:nvSpPr>
        <p:spPr>
          <a:xfrm>
            <a:off x="483855" y="5867319"/>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4e. 34 </a:t>
            </a:r>
          </a:p>
        </p:txBody>
      </p:sp>
      <p:sp>
        <p:nvSpPr>
          <p:cNvPr id="17" name="TextBox 16">
            <a:extLst>
              <a:ext uri="{FF2B5EF4-FFF2-40B4-BE49-F238E27FC236}">
                <a16:creationId xmlns:a16="http://schemas.microsoft.com/office/drawing/2014/main" id="{27862495-2059-4653-DC8C-1E7FE92EAD89}"/>
              </a:ext>
            </a:extLst>
          </p:cNvPr>
          <p:cNvSpPr txBox="1"/>
          <p:nvPr/>
        </p:nvSpPr>
        <p:spPr>
          <a:xfrm>
            <a:off x="483855" y="6327723"/>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4f. 74 </a:t>
            </a:r>
          </a:p>
        </p:txBody>
      </p:sp>
    </p:spTree>
    <p:extLst>
      <p:ext uri="{BB962C8B-B14F-4D97-AF65-F5344CB8AC3E}">
        <p14:creationId xmlns:p14="http://schemas.microsoft.com/office/powerpoint/2010/main" val="27465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12" grpId="0"/>
      <p:bldP spid="13" grpId="0"/>
      <p:bldP spid="14" grpId="0"/>
      <p:bldP spid="15" grpId="0"/>
      <p:bldP spid="16"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331C4-BE99-EE92-A80C-F57A8571C64A}"/>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FEF096F-BC46-050E-D993-E63EBAC9568E}"/>
                  </a:ext>
                </a:extLst>
              </p:cNvPr>
              <p:cNvSpPr txBox="1"/>
              <p:nvPr/>
            </p:nvSpPr>
            <p:spPr>
              <a:xfrm>
                <a:off x="412072" y="828179"/>
                <a:ext cx="3900042" cy="150720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5a.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𝟑𝟒</m:t>
                          </m:r>
                        </m:num>
                        <m:den>
                          <m:r>
                            <a:rPr lang="en-GB" sz="2200" b="1" i="1" smtClean="0">
                              <a:solidFill>
                                <a:schemeClr val="accent1"/>
                              </a:solidFill>
                              <a:latin typeface="Cambria Math" panose="02040503050406030204" pitchFamily="18" charset="0"/>
                            </a:rPr>
                            <m:t>𝟏𝟕</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𝟐</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US" sz="2200" b="1" baseline="30000" dirty="0">
                  <a:solidFill>
                    <a:schemeClr val="accent1"/>
                  </a:solidFill>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9FEF096F-BC46-050E-D993-E63EBAC9568E}"/>
                  </a:ext>
                </a:extLst>
              </p:cNvPr>
              <p:cNvSpPr txBox="1">
                <a:spLocks noRot="1" noChangeAspect="1" noMove="1" noResize="1" noEditPoints="1" noAdjustHandles="1" noChangeArrowheads="1" noChangeShapeType="1" noTextEdit="1"/>
              </p:cNvSpPr>
              <p:nvPr/>
            </p:nvSpPr>
            <p:spPr>
              <a:xfrm>
                <a:off x="412072" y="828179"/>
                <a:ext cx="3900042" cy="1507207"/>
              </a:xfrm>
              <a:prstGeom prst="rect">
                <a:avLst/>
              </a:prstGeom>
              <a:blipFill>
                <a:blip r:embed="rId2"/>
                <a:stretch>
                  <a:fillRect l="-1948" t="-1681" b="-588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2C7304-7BC8-C2EE-B5C2-DF467A2BBD42}"/>
                  </a:ext>
                </a:extLst>
              </p:cNvPr>
              <p:cNvSpPr txBox="1"/>
              <p:nvPr/>
            </p:nvSpPr>
            <p:spPr>
              <a:xfrm>
                <a:off x="385568" y="2610597"/>
                <a:ext cx="3900042" cy="1536383"/>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5b.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1" smtClean="0">
                              <a:solidFill>
                                <a:schemeClr val="accent1"/>
                              </a:solidFill>
                              <a:latin typeface="Cambria Math" panose="02040503050406030204" pitchFamily="18" charset="0"/>
                            </a:rPr>
                            <m:t>𝟏𝟐𝟎</m:t>
                          </m:r>
                        </m:num>
                        <m:den>
                          <m:r>
                            <a:rPr lang="en-GB" sz="2200" b="1" i="1" smtClean="0">
                              <a:solidFill>
                                <a:schemeClr val="accent1"/>
                              </a:solidFill>
                              <a:latin typeface="Cambria Math" panose="02040503050406030204" pitchFamily="18" charset="0"/>
                            </a:rPr>
                            <m:t>𝟒𝟎</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US" sz="2200" b="1" baseline="30000"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882C7304-7BC8-C2EE-B5C2-DF467A2BBD42}"/>
                  </a:ext>
                </a:extLst>
              </p:cNvPr>
              <p:cNvSpPr txBox="1">
                <a:spLocks noRot="1" noChangeAspect="1" noMove="1" noResize="1" noEditPoints="1" noAdjustHandles="1" noChangeArrowheads="1" noChangeShapeType="1" noTextEdit="1"/>
              </p:cNvSpPr>
              <p:nvPr/>
            </p:nvSpPr>
            <p:spPr>
              <a:xfrm>
                <a:off x="385568" y="2610597"/>
                <a:ext cx="3900042" cy="1536383"/>
              </a:xfrm>
              <a:prstGeom prst="rect">
                <a:avLst/>
              </a:prstGeom>
              <a:blipFill>
                <a:blip r:embed="rId3"/>
                <a:stretch>
                  <a:fillRect l="-1948" t="-820" b="-409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4113D76-40C7-9E37-4B27-FED2BEB5E771}"/>
                  </a:ext>
                </a:extLst>
              </p:cNvPr>
              <p:cNvSpPr txBox="1"/>
              <p:nvPr/>
            </p:nvSpPr>
            <p:spPr>
              <a:xfrm>
                <a:off x="405446" y="4399639"/>
                <a:ext cx="4076885" cy="150720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5c.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1" smtClean="0">
                              <a:solidFill>
                                <a:schemeClr val="accent1"/>
                              </a:solidFill>
                              <a:latin typeface="Cambria Math" panose="02040503050406030204" pitchFamily="18" charset="0"/>
                            </a:rPr>
                            <m:t>𝟏𝟎𝟎</m:t>
                          </m:r>
                        </m:num>
                        <m:den>
                          <m:r>
                            <a:rPr lang="en-GB" sz="2200" b="1" i="1" smtClean="0">
                              <a:solidFill>
                                <a:schemeClr val="accent1"/>
                              </a:solidFill>
                              <a:latin typeface="Cambria Math" panose="02040503050406030204" pitchFamily="18" charset="0"/>
                            </a:rPr>
                            <m:t>𝟕𝟒</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a:solidFill>
                            <a:schemeClr val="accent1"/>
                          </a:solidFill>
                          <a:latin typeface="Cambria Math" panose="02040503050406030204" pitchFamily="18" charset="0"/>
                        </a:rPr>
                        <m:t>𝐍𝐮𝐦𝐛𝐞𝐫</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𝐨𝐟</m:t>
                      </m:r>
                      <m:r>
                        <a:rPr lang="en-GB" sz="2200" b="1">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𝐦𝐨𝐥𝐞𝐬</m:t>
                      </m:r>
                      <m:r>
                        <a:rPr lang="en-GB" sz="2200" b="1">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𝟑𝟓</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US" sz="2200" b="1" baseline="30000"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84113D76-40C7-9E37-4B27-FED2BEB5E771}"/>
                  </a:ext>
                </a:extLst>
              </p:cNvPr>
              <p:cNvSpPr txBox="1">
                <a:spLocks noRot="1" noChangeAspect="1" noMove="1" noResize="1" noEditPoints="1" noAdjustHandles="1" noChangeArrowheads="1" noChangeShapeType="1" noTextEdit="1"/>
              </p:cNvSpPr>
              <p:nvPr/>
            </p:nvSpPr>
            <p:spPr>
              <a:xfrm>
                <a:off x="405446" y="4399639"/>
                <a:ext cx="4076885" cy="1507207"/>
              </a:xfrm>
              <a:prstGeom prst="rect">
                <a:avLst/>
              </a:prstGeom>
              <a:blipFill>
                <a:blip r:embed="rId4"/>
                <a:stretch>
                  <a:fillRect l="-2181" t="-833" b="-5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7DC666-662C-06DF-EBE1-033DA7EECDA7}"/>
                  </a:ext>
                </a:extLst>
              </p:cNvPr>
              <p:cNvSpPr txBox="1"/>
              <p:nvPr/>
            </p:nvSpPr>
            <p:spPr>
              <a:xfrm>
                <a:off x="5812333" y="861309"/>
                <a:ext cx="4047518" cy="1455848"/>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6a.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𝟎</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𝟐𝟓</m:t>
                      </m:r>
                      <m:r>
                        <a:rPr lang="en-GB" sz="2200" b="1" i="0" smtClean="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𝟏𝟔</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𝟒</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baseline="30000"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397DC666-662C-06DF-EBE1-033DA7EECDA7}"/>
                  </a:ext>
                </a:extLst>
              </p:cNvPr>
              <p:cNvSpPr txBox="1">
                <a:spLocks noRot="1" noChangeAspect="1" noMove="1" noResize="1" noEditPoints="1" noAdjustHandles="1" noChangeArrowheads="1" noChangeShapeType="1" noTextEdit="1"/>
              </p:cNvSpPr>
              <p:nvPr/>
            </p:nvSpPr>
            <p:spPr>
              <a:xfrm>
                <a:off x="5812333" y="861309"/>
                <a:ext cx="4047518" cy="1455848"/>
              </a:xfrm>
              <a:prstGeom prst="rect">
                <a:avLst/>
              </a:prstGeom>
              <a:blipFill>
                <a:blip r:embed="rId5"/>
                <a:stretch>
                  <a:fillRect l="-1875" t="-862" b="-60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7C6D66F-8634-7093-878C-16E6F7AF0C36}"/>
                  </a:ext>
                </a:extLst>
              </p:cNvPr>
              <p:cNvSpPr txBox="1"/>
              <p:nvPr/>
            </p:nvSpPr>
            <p:spPr>
              <a:xfrm>
                <a:off x="5805707" y="2603969"/>
                <a:ext cx="3900042" cy="1457643"/>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6b.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𝟎</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𝟕𝟓</m:t>
                      </m:r>
                      <m:r>
                        <a:rPr lang="en-GB" sz="2200" b="1" i="0" smtClean="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𝟑𝟒</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𝟐𝟓</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𝟓</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baseline="30000"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F7C6D66F-8634-7093-878C-16E6F7AF0C36}"/>
                  </a:ext>
                </a:extLst>
              </p:cNvPr>
              <p:cNvSpPr txBox="1">
                <a:spLocks noRot="1" noChangeAspect="1" noMove="1" noResize="1" noEditPoints="1" noAdjustHandles="1" noChangeArrowheads="1" noChangeShapeType="1" noTextEdit="1"/>
              </p:cNvSpPr>
              <p:nvPr/>
            </p:nvSpPr>
            <p:spPr>
              <a:xfrm>
                <a:off x="5805707" y="2603969"/>
                <a:ext cx="3900042" cy="1457643"/>
              </a:xfrm>
              <a:prstGeom prst="rect">
                <a:avLst/>
              </a:prstGeom>
              <a:blipFill>
                <a:blip r:embed="rId6"/>
                <a:stretch>
                  <a:fillRect l="-1618" b="-603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B3A6B0C-D43F-284B-5AA9-6ED22C57F5CD}"/>
                  </a:ext>
                </a:extLst>
              </p:cNvPr>
              <p:cNvSpPr txBox="1"/>
              <p:nvPr/>
            </p:nvSpPr>
            <p:spPr>
              <a:xfrm>
                <a:off x="5805707" y="4393014"/>
                <a:ext cx="3895234" cy="1455848"/>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6c.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𝟎</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m:t>
                      </m:r>
                      <m:r>
                        <a:rPr lang="en-GB" sz="2200" b="1" i="0" smtClean="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𝟑𝟐</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𝟐</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baseline="30000" dirty="0">
                  <a:solidFill>
                    <a:schemeClr val="accent1"/>
                  </a:solidFill>
                  <a:latin typeface="Century Gothic" panose="020B0502020202020204" pitchFamily="34" charset="0"/>
                </a:endParaRPr>
              </a:p>
            </p:txBody>
          </p:sp>
        </mc:Choice>
        <mc:Fallback xmlns="">
          <p:sp>
            <p:nvSpPr>
              <p:cNvPr id="8" name="TextBox 7">
                <a:extLst>
                  <a:ext uri="{FF2B5EF4-FFF2-40B4-BE49-F238E27FC236}">
                    <a16:creationId xmlns:a16="http://schemas.microsoft.com/office/drawing/2014/main" id="{BB3A6B0C-D43F-284B-5AA9-6ED22C57F5CD}"/>
                  </a:ext>
                </a:extLst>
              </p:cNvPr>
              <p:cNvSpPr txBox="1">
                <a:spLocks noRot="1" noChangeAspect="1" noMove="1" noResize="1" noEditPoints="1" noAdjustHandles="1" noChangeArrowheads="1" noChangeShapeType="1" noTextEdit="1"/>
              </p:cNvSpPr>
              <p:nvPr/>
            </p:nvSpPr>
            <p:spPr>
              <a:xfrm>
                <a:off x="5805707" y="4393014"/>
                <a:ext cx="3895234" cy="1455848"/>
              </a:xfrm>
              <a:prstGeom prst="rect">
                <a:avLst/>
              </a:prstGeom>
              <a:blipFill>
                <a:blip r:embed="rId7"/>
                <a:stretch>
                  <a:fillRect l="-1623" t="-1739" b="-6087"/>
                </a:stretch>
              </a:blipFill>
            </p:spPr>
            <p:txBody>
              <a:bodyPr/>
              <a:lstStyle/>
              <a:p>
                <a:r>
                  <a:rPr lang="en-GB">
                    <a:noFill/>
                  </a:rPr>
                  <a:t> </a:t>
                </a:r>
              </a:p>
            </p:txBody>
          </p:sp>
        </mc:Fallback>
      </mc:AlternateContent>
    </p:spTree>
    <p:extLst>
      <p:ext uri="{BB962C8B-B14F-4D97-AF65-F5344CB8AC3E}">
        <p14:creationId xmlns:p14="http://schemas.microsoft.com/office/powerpoint/2010/main" val="194553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7A8D-1E8A-837C-F040-A41E2958446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12014CBD-D234-2A7B-B83D-E2FB4D5BBA2A}"/>
              </a:ext>
            </a:extLst>
          </p:cNvPr>
          <p:cNvSpPr txBox="1"/>
          <p:nvPr/>
        </p:nvSpPr>
        <p:spPr>
          <a:xfrm>
            <a:off x="425324" y="841431"/>
            <a:ext cx="3411511"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7a. Dissolved in solution</a:t>
            </a:r>
            <a:endParaRPr lang="en-US" sz="22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9E7CF83-374B-F2A7-37CC-C965FDE72F04}"/>
                  </a:ext>
                </a:extLst>
              </p:cNvPr>
              <p:cNvSpPr txBox="1"/>
              <p:nvPr/>
            </p:nvSpPr>
            <p:spPr>
              <a:xfrm>
                <a:off x="431950" y="1484161"/>
                <a:ext cx="5403595" cy="370434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7b.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𝐌𝐠</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𝐌𝐠</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𝟓𝟎</m:t>
                          </m:r>
                        </m:num>
                        <m:den>
                          <m:r>
                            <a:rPr lang="en-GB" sz="2200" b="1" i="0" smtClean="0">
                              <a:solidFill>
                                <a:schemeClr val="accent1"/>
                              </a:solidFill>
                              <a:latin typeface="Cambria Math" panose="02040503050406030204" pitchFamily="18" charset="0"/>
                            </a:rPr>
                            <m:t>𝟐𝟒</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𝟐</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𝟎𝟖𝟑</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r>
                  <a:rPr lang="en-US" sz="2200" b="1" dirty="0">
                    <a:solidFill>
                      <a:schemeClr val="accent1"/>
                    </a:solidFill>
                    <a:latin typeface="Century Gothic" panose="020B0502020202020204" pitchFamily="34" charset="0"/>
                  </a:rPr>
                  <a:t>Mole ratio = 1:2</a:t>
                </a: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𝐌𝐠𝐂𝐥𝟐</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𝟒</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𝟏𝟔𝟔</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𝐌𝐠𝐂𝐥𝟐</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a:solidFill>
                                <a:schemeClr val="accent1"/>
                              </a:solidFill>
                              <a:latin typeface="Cambria Math" panose="02040503050406030204" pitchFamily="18" charset="0"/>
                            </a:rPr>
                            <m:t>𝐌</m:t>
                          </m:r>
                          <m:r>
                            <a:rPr lang="en-GB" sz="2200" b="1" i="0" baseline="-25000">
                              <a:solidFill>
                                <a:schemeClr val="accent1"/>
                              </a:solidFill>
                              <a:latin typeface="Cambria Math" panose="02040503050406030204" pitchFamily="18" charset="0"/>
                            </a:rPr>
                            <m:t>𝐫</m:t>
                          </m:r>
                        </m:den>
                      </m:f>
                    </m:oMath>
                  </m:oMathPara>
                </a14:m>
                <a:endParaRPr lang="en-US"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𝟒</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𝟏𝟔𝟔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𝐦𝐨𝐥</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𝟗𝟓</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𝟑𝟗𝟓</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𝟖𝟑</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49E7CF83-374B-F2A7-37CC-C965FDE72F04}"/>
                  </a:ext>
                </a:extLst>
              </p:cNvPr>
              <p:cNvSpPr txBox="1">
                <a:spLocks noRot="1" noChangeAspect="1" noMove="1" noResize="1" noEditPoints="1" noAdjustHandles="1" noChangeArrowheads="1" noChangeShapeType="1" noTextEdit="1"/>
              </p:cNvSpPr>
              <p:nvPr/>
            </p:nvSpPr>
            <p:spPr>
              <a:xfrm>
                <a:off x="431950" y="1484161"/>
                <a:ext cx="5403595" cy="3704347"/>
              </a:xfrm>
              <a:prstGeom prst="rect">
                <a:avLst/>
              </a:prstGeom>
              <a:blipFill>
                <a:blip r:embed="rId2"/>
                <a:stretch>
                  <a:fillRect l="-1643" t="-341" b="-1706"/>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D8E7EDCB-0946-6BD0-D134-CD5933A84243}"/>
              </a:ext>
            </a:extLst>
          </p:cNvPr>
          <p:cNvSpPr txBox="1"/>
          <p:nvPr/>
        </p:nvSpPr>
        <p:spPr>
          <a:xfrm>
            <a:off x="6262906" y="795048"/>
            <a:ext cx="3595856"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8a. Melted, in liquid state</a:t>
            </a:r>
            <a:endParaRPr lang="en-US" sz="22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471E50F-05E8-2830-0641-E781A3B55B7D}"/>
                  </a:ext>
                </a:extLst>
              </p:cNvPr>
              <p:cNvSpPr txBox="1"/>
              <p:nvPr/>
            </p:nvSpPr>
            <p:spPr>
              <a:xfrm>
                <a:off x="6269533" y="1437779"/>
                <a:ext cx="5453288" cy="3699859"/>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8b.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𝐓𝐢</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𝐓𝐢</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𝟖𝟎𝟎</m:t>
                          </m:r>
                        </m:num>
                        <m:den>
                          <m:r>
                            <a:rPr lang="en-GB" sz="2200" b="1" i="0" smtClean="0">
                              <a:solidFill>
                                <a:schemeClr val="accent1"/>
                              </a:solidFill>
                              <a:latin typeface="Cambria Math" panose="02040503050406030204" pitchFamily="18" charset="0"/>
                            </a:rPr>
                            <m:t>𝟒𝟖</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𝟔𝟔𝟔</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r>
                  <a:rPr lang="en-US" sz="2200" b="1" dirty="0">
                    <a:solidFill>
                      <a:schemeClr val="accent1"/>
                    </a:solidFill>
                    <a:latin typeface="Century Gothic" panose="020B0502020202020204" pitchFamily="34" charset="0"/>
                  </a:rPr>
                  <a:t>Mole ratio = 1:1</a:t>
                </a: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𝐓𝐢𝐂𝐥𝟒</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𝟔𝟔𝟔</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𝐓𝐢𝐂𝐥</m:t>
                      </m:r>
                      <m:r>
                        <a:rPr lang="en-GB" sz="2200" b="1" i="0" baseline="-25000" smtClean="0">
                          <a:solidFill>
                            <a:schemeClr val="accent1"/>
                          </a:solidFill>
                          <a:latin typeface="Cambria Math" panose="02040503050406030204" pitchFamily="18" charset="0"/>
                        </a:rPr>
                        <m:t>𝟒</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a:solidFill>
                                <a:schemeClr val="accent1"/>
                              </a:solidFill>
                              <a:latin typeface="Cambria Math" panose="02040503050406030204" pitchFamily="18" charset="0"/>
                            </a:rPr>
                            <m:t>𝐌</m:t>
                          </m:r>
                          <m:r>
                            <a:rPr lang="en-GB" sz="2200" b="1" i="0" baseline="-25000">
                              <a:solidFill>
                                <a:schemeClr val="accent1"/>
                              </a:solidFill>
                              <a:latin typeface="Cambria Math" panose="02040503050406030204" pitchFamily="18" charset="0"/>
                            </a:rPr>
                            <m:t>𝐫</m:t>
                          </m:r>
                        </m:den>
                      </m:f>
                    </m:oMath>
                  </m:oMathPara>
                </a14:m>
                <a:endParaRPr lang="en-US"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𝟏𝟔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𝟔𝟔𝟔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𝐦𝐨𝐥</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𝟏𝟗𝟎</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𝟏𝟔𝟔</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𝟔𝟕</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6471E50F-05E8-2830-0641-E781A3B55B7D}"/>
                  </a:ext>
                </a:extLst>
              </p:cNvPr>
              <p:cNvSpPr txBox="1">
                <a:spLocks noRot="1" noChangeAspect="1" noMove="1" noResize="1" noEditPoints="1" noAdjustHandles="1" noChangeArrowheads="1" noChangeShapeType="1" noTextEdit="1"/>
              </p:cNvSpPr>
              <p:nvPr/>
            </p:nvSpPr>
            <p:spPr>
              <a:xfrm>
                <a:off x="6269533" y="1437779"/>
                <a:ext cx="5453288" cy="3699859"/>
              </a:xfrm>
              <a:prstGeom prst="rect">
                <a:avLst/>
              </a:prstGeom>
              <a:blipFill>
                <a:blip r:embed="rId3"/>
                <a:stretch>
                  <a:fillRect l="-1392" t="-685" b="-1370"/>
                </a:stretch>
              </a:blipFill>
            </p:spPr>
            <p:txBody>
              <a:bodyPr/>
              <a:lstStyle/>
              <a:p>
                <a:r>
                  <a:rPr lang="en-GB">
                    <a:noFill/>
                  </a:rPr>
                  <a:t> </a:t>
                </a:r>
              </a:p>
            </p:txBody>
          </p:sp>
        </mc:Fallback>
      </mc:AlternateContent>
    </p:spTree>
    <p:extLst>
      <p:ext uri="{BB962C8B-B14F-4D97-AF65-F5344CB8AC3E}">
        <p14:creationId xmlns:p14="http://schemas.microsoft.com/office/powerpoint/2010/main" val="82475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A90B2-38F8-DBCB-9C94-539D756CFE01}"/>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9078DFB-497C-8A28-FE60-77FB07CE6A21}"/>
                  </a:ext>
                </a:extLst>
              </p:cNvPr>
              <p:cNvSpPr txBox="1"/>
              <p:nvPr/>
            </p:nvSpPr>
            <p:spPr>
              <a:xfrm>
                <a:off x="431950" y="907691"/>
                <a:ext cx="5403595" cy="370434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9a.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𝐂𝟑𝐇𝟖</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𝐂</m:t>
                      </m:r>
                      <m:r>
                        <a:rPr lang="en-GB" sz="2200" b="1" baseline="-25000">
                          <a:solidFill>
                            <a:schemeClr val="accent1"/>
                          </a:solidFill>
                          <a:latin typeface="Cambria Math" panose="02040503050406030204" pitchFamily="18" charset="0"/>
                        </a:rPr>
                        <m:t>𝟑</m:t>
                      </m:r>
                      <m:r>
                        <a:rPr lang="en-GB" sz="2200" b="1">
                          <a:solidFill>
                            <a:schemeClr val="accent1"/>
                          </a:solidFill>
                          <a:latin typeface="Cambria Math" panose="02040503050406030204" pitchFamily="18" charset="0"/>
                        </a:rPr>
                        <m:t>𝐇</m:t>
                      </m:r>
                      <m:r>
                        <a:rPr lang="en-GB" sz="2200" b="1" baseline="-25000">
                          <a:solidFill>
                            <a:schemeClr val="accent1"/>
                          </a:solidFill>
                          <a:latin typeface="Cambria Math" panose="02040503050406030204" pitchFamily="18" charset="0"/>
                        </a:rPr>
                        <m:t>𝟖</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𝟐𝟓𝟎</m:t>
                          </m:r>
                        </m:num>
                        <m:den>
                          <m:r>
                            <a:rPr lang="en-GB" sz="2200" b="1" i="0" smtClean="0">
                              <a:solidFill>
                                <a:schemeClr val="accent1"/>
                              </a:solidFill>
                              <a:latin typeface="Cambria Math" panose="02040503050406030204" pitchFamily="18" charset="0"/>
                            </a:rPr>
                            <m:t>𝟒𝟒</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𝐂</m:t>
                      </m:r>
                      <m:r>
                        <a:rPr lang="en-GB" sz="2200" b="1" baseline="-25000">
                          <a:solidFill>
                            <a:schemeClr val="accent1"/>
                          </a:solidFill>
                          <a:latin typeface="Cambria Math" panose="02040503050406030204" pitchFamily="18" charset="0"/>
                        </a:rPr>
                        <m:t>𝟑</m:t>
                      </m:r>
                      <m:r>
                        <a:rPr lang="en-GB" sz="2200" b="1">
                          <a:solidFill>
                            <a:schemeClr val="accent1"/>
                          </a:solidFill>
                          <a:latin typeface="Cambria Math" panose="02040503050406030204" pitchFamily="18" charset="0"/>
                        </a:rPr>
                        <m:t>𝐇</m:t>
                      </m:r>
                      <m:r>
                        <a:rPr lang="en-GB" sz="2200" b="1" baseline="-25000">
                          <a:solidFill>
                            <a:schemeClr val="accent1"/>
                          </a:solidFill>
                          <a:latin typeface="Cambria Math" panose="02040503050406030204" pitchFamily="18" charset="0"/>
                        </a:rPr>
                        <m:t>𝟖</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𝟓</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𝟔𝟖𝟏𝟖</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r>
                  <a:rPr lang="en-US" sz="2200" b="1" dirty="0">
                    <a:solidFill>
                      <a:schemeClr val="accent1"/>
                    </a:solidFill>
                    <a:latin typeface="Century Gothic" panose="020B0502020202020204" pitchFamily="34" charset="0"/>
                  </a:rPr>
                  <a:t>Mole ratio = 1:3</a:t>
                </a: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𝐂𝐎𝟐</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𝟏𝟕</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𝟎𝟒𝟓</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𝐂𝐎</m:t>
                      </m:r>
                      <m:r>
                        <a:rPr lang="en-GB" sz="2200" b="1" i="0" baseline="-25000" smtClean="0">
                          <a:solidFill>
                            <a:schemeClr val="accent1"/>
                          </a:solidFill>
                          <a:latin typeface="Cambria Math" panose="02040503050406030204" pitchFamily="18" charset="0"/>
                        </a:rPr>
                        <m:t>𝟐</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a:solidFill>
                                <a:schemeClr val="accent1"/>
                              </a:solidFill>
                              <a:latin typeface="Cambria Math" panose="02040503050406030204" pitchFamily="18" charset="0"/>
                            </a:rPr>
                            <m:t>𝐌</m:t>
                          </m:r>
                          <m:r>
                            <a:rPr lang="en-GB" sz="2200" b="1" i="0" baseline="-25000">
                              <a:solidFill>
                                <a:schemeClr val="accent1"/>
                              </a:solidFill>
                              <a:latin typeface="Cambria Math" panose="02040503050406030204" pitchFamily="18" charset="0"/>
                            </a:rPr>
                            <m:t>𝐫</m:t>
                          </m:r>
                        </m:den>
                      </m:f>
                    </m:oMath>
                  </m:oMathPara>
                </a14:m>
                <a:endParaRPr lang="en-US"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𝟏𝟕</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𝟎𝟒𝟓</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𝐦𝐨𝐥</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𝟒𝟒</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𝟕𝟓𝟎</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dirty="0">
                  <a:solidFill>
                    <a:schemeClr val="accent1"/>
                  </a:solidFill>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39078DFB-497C-8A28-FE60-77FB07CE6A21}"/>
                  </a:ext>
                </a:extLst>
              </p:cNvPr>
              <p:cNvSpPr txBox="1">
                <a:spLocks noRot="1" noChangeAspect="1" noMove="1" noResize="1" noEditPoints="1" noAdjustHandles="1" noChangeArrowheads="1" noChangeShapeType="1" noTextEdit="1"/>
              </p:cNvSpPr>
              <p:nvPr/>
            </p:nvSpPr>
            <p:spPr>
              <a:xfrm>
                <a:off x="431950" y="907691"/>
                <a:ext cx="5403595" cy="3704347"/>
              </a:xfrm>
              <a:prstGeom prst="rect">
                <a:avLst/>
              </a:prstGeom>
              <a:blipFill>
                <a:blip r:embed="rId2"/>
                <a:stretch>
                  <a:fillRect l="-1643" t="-341" b="-1706"/>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D414F293-35AE-FD1E-298C-2C2AEC04F53E}"/>
              </a:ext>
            </a:extLst>
          </p:cNvPr>
          <p:cNvSpPr txBox="1"/>
          <p:nvPr/>
        </p:nvSpPr>
        <p:spPr>
          <a:xfrm>
            <a:off x="398819" y="4830335"/>
            <a:ext cx="10454711"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9b. Otherwise the gas would escape, and it would not be possible to measure its mass.</a:t>
            </a:r>
            <a:endParaRPr lang="en-US" sz="22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75335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F9765-3506-8E34-AA3E-FA8C7826181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92A6D38-D9C4-8EC0-7789-695A645F4BBC}"/>
              </a:ext>
            </a:extLst>
          </p:cNvPr>
          <p:cNvSpPr txBox="1"/>
          <p:nvPr/>
        </p:nvSpPr>
        <p:spPr>
          <a:xfrm>
            <a:off x="425324" y="841431"/>
            <a:ext cx="3517310"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10a. (27x2)+(3x16) = 102</a:t>
            </a:r>
            <a:endParaRPr lang="en-US" sz="2200" b="1" baseline="30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D70D798-B024-ED52-E365-18FA63C44099}"/>
                  </a:ext>
                </a:extLst>
              </p:cNvPr>
              <p:cNvSpPr txBox="1"/>
              <p:nvPr/>
            </p:nvSpPr>
            <p:spPr>
              <a:xfrm>
                <a:off x="484959" y="1457657"/>
                <a:ext cx="5682518" cy="4036361"/>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10b. </a:t>
                </a:r>
                <a14:m>
                  <m:oMath xmlns:m="http://schemas.openxmlformats.org/officeDocument/2006/math">
                    <m:r>
                      <a:rPr lang="en-GB" sz="2200" b="1" i="0" smtClean="0">
                        <a:solidFill>
                          <a:schemeClr val="accent1"/>
                        </a:solidFill>
                        <a:latin typeface="Cambria Math" panose="02040503050406030204" pitchFamily="18" charset="0"/>
                      </a:rPr>
                      <m:t>𝐍𝐮𝐦𝐛𝐞𝐫</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𝐨𝐟</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𝐀𝐥</m:t>
                    </m:r>
                    <m:r>
                      <a:rPr lang="en-GB" sz="2200" b="1" i="0" smtClean="0">
                        <a:solidFill>
                          <a:schemeClr val="accent1"/>
                        </a:solidFill>
                        <a:latin typeface="Cambria Math" panose="02040503050406030204" pitchFamily="18" charset="0"/>
                      </a:rPr>
                      <m:t>= </m:t>
                    </m:r>
                    <m:f>
                      <m:fPr>
                        <m:ctrlPr>
                          <a:rPr lang="en-GB" sz="2200" b="1" i="1" smtClean="0">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𝐌</m:t>
                        </m:r>
                        <m:r>
                          <a:rPr lang="en-GB" sz="2200" b="1" i="0" baseline="-25000" smtClean="0">
                            <a:solidFill>
                              <a:schemeClr val="accent1"/>
                            </a:solidFill>
                            <a:latin typeface="Cambria Math" panose="02040503050406030204" pitchFamily="18" charset="0"/>
                          </a:rPr>
                          <m:t>𝐫</m:t>
                        </m:r>
                      </m:den>
                    </m:f>
                  </m:oMath>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𝐀𝐥</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smtClean="0">
                              <a:solidFill>
                                <a:schemeClr val="accent1"/>
                              </a:solidFill>
                              <a:latin typeface="Cambria Math" panose="02040503050406030204" pitchFamily="18" charset="0"/>
                            </a:rPr>
                            <m:t>𝟏𝟎𝟎𝟎</m:t>
                          </m:r>
                        </m:num>
                        <m:den>
                          <m:r>
                            <a:rPr lang="en-GB" sz="2200" b="1" i="0" smtClean="0">
                              <a:solidFill>
                                <a:schemeClr val="accent1"/>
                              </a:solidFill>
                              <a:latin typeface="Cambria Math" panose="02040503050406030204" pitchFamily="18" charset="0"/>
                            </a:rPr>
                            <m:t>𝟐𝟕</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𝟑𝟕</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𝟎𝟑𝟕</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r>
                  <a:rPr lang="en-US" sz="2200" b="1" dirty="0">
                    <a:solidFill>
                      <a:schemeClr val="accent1"/>
                    </a:solidFill>
                    <a:latin typeface="Century Gothic" panose="020B0502020202020204" pitchFamily="34" charset="0"/>
                  </a:rPr>
                  <a:t>Mole ratio = 2:4</a:t>
                </a:r>
                <a:endParaRPr lang="en-GB" sz="2200" b="1" i="0" dirty="0">
                  <a:solidFill>
                    <a:schemeClr val="accent1"/>
                  </a:solidFill>
                  <a:latin typeface="Cambria Math" panose="02040503050406030204" pitchFamily="18" charset="0"/>
                </a:endParaRPr>
              </a:p>
              <a:p>
                <a:r>
                  <a:rPr lang="en-US" sz="2200" b="1" dirty="0">
                    <a:solidFill>
                      <a:schemeClr val="accent1"/>
                    </a:solidFill>
                    <a:latin typeface="Century Gothic" panose="020B0502020202020204" pitchFamily="34" charset="0"/>
                  </a:rPr>
                  <a:t>Mole ratio = 1:2</a:t>
                </a: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𝐀𝐥𝟐𝐎𝟑</m:t>
                      </m:r>
                      <m:r>
                        <a:rPr lang="en-GB" sz="2200" b="1" i="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𝟏𝟖</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𝟓𝟏𝟖𝟓</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m:t>
                      </m:r>
                    </m:oMath>
                  </m:oMathPara>
                </a14:m>
                <a:endParaRPr lang="en-GB"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a:solidFill>
                            <a:schemeClr val="accent1"/>
                          </a:solidFill>
                          <a:latin typeface="Cambria Math" panose="02040503050406030204" pitchFamily="18" charset="0"/>
                        </a:rPr>
                        <m:t>𝐍𝐮𝐦𝐛𝐞𝐫</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𝐨𝐟</m:t>
                      </m:r>
                      <m:r>
                        <a:rPr lang="en-GB" sz="2200" b="1" i="0">
                          <a:solidFill>
                            <a:schemeClr val="accent1"/>
                          </a:solidFill>
                          <a:latin typeface="Cambria Math" panose="02040503050406030204" pitchFamily="18" charset="0"/>
                        </a:rPr>
                        <m:t> </m:t>
                      </m:r>
                      <m:r>
                        <a:rPr lang="en-GB" sz="2200" b="1" i="0">
                          <a:solidFill>
                            <a:schemeClr val="accent1"/>
                          </a:solidFill>
                          <a:latin typeface="Cambria Math" panose="02040503050406030204" pitchFamily="18" charset="0"/>
                        </a:rPr>
                        <m:t>𝐦𝐨𝐥𝐞𝐬</m:t>
                      </m:r>
                      <m:r>
                        <a:rPr lang="en-GB" sz="2200" b="1" i="0" smtClean="0">
                          <a:solidFill>
                            <a:schemeClr val="accent1"/>
                          </a:solidFill>
                          <a:latin typeface="Cambria Math" panose="02040503050406030204" pitchFamily="18" charset="0"/>
                        </a:rPr>
                        <m:t> </m:t>
                      </m:r>
                      <m:r>
                        <a:rPr lang="en-GB" sz="2200" b="1">
                          <a:solidFill>
                            <a:schemeClr val="accent1"/>
                          </a:solidFill>
                          <a:latin typeface="Cambria Math" panose="02040503050406030204" pitchFamily="18" charset="0"/>
                        </a:rPr>
                        <m:t>𝐀𝐥</m:t>
                      </m:r>
                      <m:r>
                        <a:rPr lang="en-GB" sz="2200" b="1" baseline="-25000">
                          <a:solidFill>
                            <a:schemeClr val="accent1"/>
                          </a:solidFill>
                          <a:latin typeface="Cambria Math" panose="02040503050406030204" pitchFamily="18" charset="0"/>
                        </a:rPr>
                        <m:t>𝟐</m:t>
                      </m:r>
                      <m:r>
                        <a:rPr lang="en-GB" sz="2200" b="1">
                          <a:solidFill>
                            <a:schemeClr val="accent1"/>
                          </a:solidFill>
                          <a:latin typeface="Cambria Math" panose="02040503050406030204" pitchFamily="18" charset="0"/>
                        </a:rPr>
                        <m:t>𝐎</m:t>
                      </m:r>
                      <m:r>
                        <a:rPr lang="en-GB" sz="2200" b="1" baseline="-25000">
                          <a:solidFill>
                            <a:schemeClr val="accent1"/>
                          </a:solidFill>
                          <a:latin typeface="Cambria Math" panose="02040503050406030204" pitchFamily="18" charset="0"/>
                        </a:rPr>
                        <m:t>𝟑</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a:solidFill>
                                <a:schemeClr val="accent1"/>
                              </a:solidFill>
                              <a:latin typeface="Cambria Math" panose="02040503050406030204" pitchFamily="18" charset="0"/>
                            </a:rPr>
                            <m:t>𝐌</m:t>
                          </m:r>
                          <m:r>
                            <a:rPr lang="en-GB" sz="2200" b="1" i="0" baseline="-25000">
                              <a:solidFill>
                                <a:schemeClr val="accent1"/>
                              </a:solidFill>
                              <a:latin typeface="Cambria Math" panose="02040503050406030204" pitchFamily="18" charset="0"/>
                            </a:rPr>
                            <m:t>𝐫</m:t>
                          </m:r>
                        </m:den>
                      </m:f>
                    </m:oMath>
                  </m:oMathPara>
                </a14:m>
                <a:endParaRPr lang="en-US" sz="22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𝟏𝟖</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𝟓𝟏𝟖𝟓</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𝐦𝐨𝐥</m:t>
                      </m:r>
                      <m:r>
                        <a:rPr lang="en-GB" sz="2200" b="1" i="0">
                          <a:solidFill>
                            <a:schemeClr val="accent1"/>
                          </a:solidFill>
                          <a:latin typeface="Cambria Math" panose="02040503050406030204" pitchFamily="18" charset="0"/>
                        </a:rPr>
                        <m:t>= </m:t>
                      </m:r>
                      <m:f>
                        <m:fPr>
                          <m:ctrlPr>
                            <a:rPr lang="en-GB" sz="2200" b="1" i="1">
                              <a:solidFill>
                                <a:schemeClr val="accent1"/>
                              </a:solidFill>
                              <a:latin typeface="Cambria Math" panose="02040503050406030204" pitchFamily="18" charset="0"/>
                            </a:rPr>
                          </m:ctrlPr>
                        </m:fPr>
                        <m:num>
                          <m:r>
                            <a:rPr lang="en-GB" sz="2200" b="1" i="0">
                              <a:solidFill>
                                <a:schemeClr val="accent1"/>
                              </a:solidFill>
                              <a:latin typeface="Cambria Math" panose="02040503050406030204" pitchFamily="18" charset="0"/>
                            </a:rPr>
                            <m:t>𝐦𝐚𝐬𝐬</m:t>
                          </m:r>
                        </m:num>
                        <m:den>
                          <m:r>
                            <a:rPr lang="en-GB" sz="2200" b="1" i="0" smtClean="0">
                              <a:solidFill>
                                <a:schemeClr val="accent1"/>
                              </a:solidFill>
                              <a:latin typeface="Cambria Math" panose="02040503050406030204" pitchFamily="18" charset="0"/>
                            </a:rPr>
                            <m:t>𝟏𝟎𝟐</m:t>
                          </m:r>
                        </m:den>
                      </m:f>
                    </m:oMath>
                  </m:oMathPara>
                </a14:m>
                <a:endParaRPr lang="en-GB" sz="22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200" b="1" i="0" smtClean="0">
                          <a:solidFill>
                            <a:schemeClr val="accent1"/>
                          </a:solidFill>
                          <a:latin typeface="Cambria Math" panose="02040503050406030204" pitchFamily="18" charset="0"/>
                        </a:rPr>
                        <m:t>𝐌𝐚𝐬𝐬</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𝟏</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𝟖𝟖𝟖</m:t>
                      </m:r>
                      <m:r>
                        <a:rPr lang="en-GB" sz="2200" b="1" i="0" smtClean="0">
                          <a:solidFill>
                            <a:schemeClr val="accent1"/>
                          </a:solidFill>
                          <a:latin typeface="Cambria Math" panose="02040503050406030204" pitchFamily="18" charset="0"/>
                        </a:rPr>
                        <m:t>.</m:t>
                      </m:r>
                      <m:r>
                        <a:rPr lang="en-GB" sz="2200" b="1" i="0" smtClean="0">
                          <a:solidFill>
                            <a:schemeClr val="accent1"/>
                          </a:solidFill>
                          <a:latin typeface="Cambria Math" panose="02040503050406030204" pitchFamily="18" charset="0"/>
                        </a:rPr>
                        <m:t>𝟖𝟗</m:t>
                      </m:r>
                      <m:r>
                        <a:rPr lang="en-GB" sz="2200" b="1" i="0" smtClean="0">
                          <a:solidFill>
                            <a:schemeClr val="accent1"/>
                          </a:solidFill>
                          <a:latin typeface="Cambria Math" panose="02040503050406030204" pitchFamily="18" charset="0"/>
                        </a:rPr>
                        <m:t> </m:t>
                      </m:r>
                      <m:r>
                        <a:rPr lang="en-GB" sz="2200" b="1" i="0" smtClean="0">
                          <a:solidFill>
                            <a:schemeClr val="accent1"/>
                          </a:solidFill>
                          <a:latin typeface="Cambria Math" panose="02040503050406030204" pitchFamily="18" charset="0"/>
                        </a:rPr>
                        <m:t>𝐠</m:t>
                      </m:r>
                    </m:oMath>
                  </m:oMathPara>
                </a14:m>
                <a:endParaRPr lang="en-US" sz="22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0D70D798-B024-ED52-E365-18FA63C44099}"/>
                  </a:ext>
                </a:extLst>
              </p:cNvPr>
              <p:cNvSpPr txBox="1">
                <a:spLocks noRot="1" noChangeAspect="1" noMove="1" noResize="1" noEditPoints="1" noAdjustHandles="1" noChangeArrowheads="1" noChangeShapeType="1" noTextEdit="1"/>
              </p:cNvSpPr>
              <p:nvPr/>
            </p:nvSpPr>
            <p:spPr>
              <a:xfrm>
                <a:off x="484959" y="1457657"/>
                <a:ext cx="5682518" cy="4036361"/>
              </a:xfrm>
              <a:prstGeom prst="rect">
                <a:avLst/>
              </a:prstGeom>
              <a:blipFill>
                <a:blip r:embed="rId2"/>
                <a:stretch>
                  <a:fillRect l="-1339" t="-313" b="-156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BE2FD3E3-89DF-1185-28B8-CF47F6ECD4AF}"/>
              </a:ext>
            </a:extLst>
          </p:cNvPr>
          <p:cNvSpPr txBox="1"/>
          <p:nvPr/>
        </p:nvSpPr>
        <p:spPr>
          <a:xfrm>
            <a:off x="5288872" y="178822"/>
            <a:ext cx="6161006" cy="1446550"/>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10c. It has to be heated to a very high temperature to make it molten, so the ions can flow through the liquid and conduct electricity.</a:t>
            </a:r>
            <a:endParaRPr lang="en-US" sz="2200" b="1" baseline="30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3024D5F1-5ADF-E7BF-47CE-0B60CF46DA63}"/>
              </a:ext>
            </a:extLst>
          </p:cNvPr>
          <p:cNvSpPr txBox="1"/>
          <p:nvPr/>
        </p:nvSpPr>
        <p:spPr>
          <a:xfrm>
            <a:off x="5288872" y="1669692"/>
            <a:ext cx="6141128" cy="1785104"/>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10d. O</a:t>
            </a:r>
            <a:r>
              <a:rPr lang="en-US" sz="2200" b="1" baseline="30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ions would be attracted to the positive electrode, where they would be oxidized (lose two electrons) to form oxygen atoms, which would be released as a diatomic gas.</a:t>
            </a:r>
          </a:p>
        </p:txBody>
      </p:sp>
      <p:sp>
        <p:nvSpPr>
          <p:cNvPr id="8" name="TextBox 7">
            <a:extLst>
              <a:ext uri="{FF2B5EF4-FFF2-40B4-BE49-F238E27FC236}">
                <a16:creationId xmlns:a16="http://schemas.microsoft.com/office/drawing/2014/main" id="{6395B3E2-A37E-482C-5071-7E6D866A6342}"/>
              </a:ext>
            </a:extLst>
          </p:cNvPr>
          <p:cNvSpPr txBox="1"/>
          <p:nvPr/>
        </p:nvSpPr>
        <p:spPr>
          <a:xfrm>
            <a:off x="6600837" y="3558126"/>
            <a:ext cx="3191899"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10e. 2 O</a:t>
            </a:r>
            <a:r>
              <a:rPr lang="en-US" sz="2200" b="1" baseline="30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a:t>
            </a:r>
            <a:r>
              <a:rPr lang="en-US" sz="2200" b="1" dirty="0">
                <a:solidFill>
                  <a:schemeClr val="accent1"/>
                </a:solidFill>
                <a:latin typeface="Century Gothic" panose="020B0502020202020204" pitchFamily="34" charset="0"/>
                <a:sym typeface="Wingdings" pitchFamily="2" charset="2"/>
              </a:rPr>
              <a:t> O</a:t>
            </a:r>
            <a:r>
              <a:rPr lang="en-US" sz="2200" b="1" baseline="-25000" dirty="0">
                <a:solidFill>
                  <a:schemeClr val="accent1"/>
                </a:solidFill>
                <a:latin typeface="Century Gothic" panose="020B0502020202020204" pitchFamily="34" charset="0"/>
                <a:sym typeface="Wingdings" pitchFamily="2" charset="2"/>
              </a:rPr>
              <a:t>2</a:t>
            </a:r>
            <a:r>
              <a:rPr lang="en-US" sz="2200" b="1" dirty="0">
                <a:solidFill>
                  <a:schemeClr val="accent1"/>
                </a:solidFill>
                <a:latin typeface="Century Gothic" panose="020B0502020202020204" pitchFamily="34" charset="0"/>
                <a:sym typeface="Wingdings" pitchFamily="2" charset="2"/>
              </a:rPr>
              <a:t> </a:t>
            </a:r>
            <a:r>
              <a:rPr lang="en-US" sz="2200" b="1" dirty="0">
                <a:solidFill>
                  <a:schemeClr val="accent1"/>
                </a:solidFill>
                <a:latin typeface="Century Gothic" panose="020B0502020202020204" pitchFamily="34" charset="0"/>
              </a:rPr>
              <a:t>+ 4 e</a:t>
            </a:r>
            <a:r>
              <a:rPr lang="en-US" sz="2200" b="1" baseline="30000" dirty="0">
                <a:solidFill>
                  <a:schemeClr val="accent1"/>
                </a:solidFill>
                <a:latin typeface="Century Gothic" panose="020B0502020202020204" pitchFamily="34" charset="0"/>
              </a:rPr>
              <a:t>-</a:t>
            </a:r>
            <a:r>
              <a:rPr lang="en-US" sz="2200" b="1" dirty="0">
                <a:solidFill>
                  <a:schemeClr val="accent1"/>
                </a:solidFill>
                <a:latin typeface="Century Gothic" panose="020B0502020202020204" pitchFamily="34" charset="0"/>
              </a:rPr>
              <a:t> </a:t>
            </a:r>
            <a:endParaRPr lang="en-US" sz="2200" b="1" baseline="30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A813CA24-F1DA-B1C7-E3EC-1E2C8DD09C0D}"/>
              </a:ext>
            </a:extLst>
          </p:cNvPr>
          <p:cNvSpPr txBox="1"/>
          <p:nvPr/>
        </p:nvSpPr>
        <p:spPr>
          <a:xfrm>
            <a:off x="5288873" y="4273744"/>
            <a:ext cx="6001980" cy="1785104"/>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10f. Electrolysis is an expensive process as compounds need to be molten and it uses a lot of energy to heat them past their melting point. Less reactive metals can be extracted using reduction with carbon. </a:t>
            </a:r>
            <a:endParaRPr lang="en-US" sz="22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30983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 </a:t>
            </a:r>
          </a:p>
        </p:txBody>
      </p:sp>
      <p:sp>
        <p:nvSpPr>
          <p:cNvPr id="3" name="TextBox 2">
            <a:extLst>
              <a:ext uri="{FF2B5EF4-FFF2-40B4-BE49-F238E27FC236}">
                <a16:creationId xmlns:a16="http://schemas.microsoft.com/office/drawing/2014/main" id="{BE4F3523-268C-D64A-BE91-11249F4811AA}"/>
              </a:ext>
            </a:extLst>
          </p:cNvPr>
          <p:cNvSpPr txBox="1"/>
          <p:nvPr/>
        </p:nvSpPr>
        <p:spPr>
          <a:xfrm>
            <a:off x="398184" y="127324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12 g of magnesium burns in oxygen. Calculate the number of moles of magnesium that reacted.</a:t>
            </a:r>
          </a:p>
          <a:p>
            <a:pPr marL="914400" lvl="1" indent="-457200">
              <a:buFont typeface="Wingdings" pitchFamily="2" charset="2"/>
              <a:buChar char="q"/>
            </a:pPr>
            <a:r>
              <a:rPr lang="en-GB" sz="2400" dirty="0">
                <a:latin typeface="Century Gothic" panose="020B0502020202020204" pitchFamily="34" charset="0"/>
              </a:rPr>
              <a:t>A. 12 mol</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2 mol</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0.5 mol</a:t>
            </a:r>
          </a:p>
        </p:txBody>
      </p:sp>
      <p:sp>
        <p:nvSpPr>
          <p:cNvPr id="4" name="TextBox 3">
            <a:extLst>
              <a:ext uri="{FF2B5EF4-FFF2-40B4-BE49-F238E27FC236}">
                <a16:creationId xmlns:a16="http://schemas.microsoft.com/office/drawing/2014/main" id="{49D9FD6F-2370-714D-B4BC-9DA02B16D063}"/>
              </a:ext>
            </a:extLst>
          </p:cNvPr>
          <p:cNvSpPr txBox="1"/>
          <p:nvPr/>
        </p:nvSpPr>
        <p:spPr>
          <a:xfrm>
            <a:off x="427249" y="3299680"/>
            <a:ext cx="11189018" cy="1569660"/>
          </a:xfrm>
          <a:prstGeom prst="rect">
            <a:avLst/>
          </a:prstGeom>
          <a:noFill/>
        </p:spPr>
        <p:txBody>
          <a:bodyPr wrap="square" rtlCol="0">
            <a:spAutoFit/>
          </a:bodyPr>
          <a:lstStyle/>
          <a:p>
            <a:pPr marL="457200" indent="-457200">
              <a:buClr>
                <a:srgbClr val="000000"/>
              </a:buClr>
              <a:buSzPts val="2400"/>
              <a:buFont typeface="+mj-lt"/>
              <a:buAutoNum type="arabicPeriod" startAt="2"/>
            </a:pPr>
            <a:r>
              <a:rPr lang="en-GB" sz="2400" dirty="0">
                <a:solidFill>
                  <a:schemeClr val="dk1"/>
                </a:solidFill>
                <a:latin typeface="Century Gothic"/>
                <a:ea typeface="Century Gothic"/>
                <a:cs typeface="Century Gothic"/>
                <a:sym typeface="Century Gothic"/>
              </a:rPr>
              <a:t>Calculate the number of moles of oxygen that would have reacted.</a:t>
            </a: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1.0 mol</a:t>
            </a: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B</a:t>
            </a:r>
            <a:r>
              <a:rPr lang="en-GB" sz="2400" b="0" i="0" u="none" strike="noStrike" cap="none" dirty="0">
                <a:solidFill>
                  <a:schemeClr val="dk1"/>
                </a:solidFill>
                <a:latin typeface="Century Gothic"/>
                <a:ea typeface="Century Gothic"/>
                <a:cs typeface="Century Gothic"/>
                <a:sym typeface="Century Gothic"/>
              </a:rPr>
              <a:t>. </a:t>
            </a:r>
            <a:r>
              <a:rPr lang="en-GB" sz="2400" dirty="0">
                <a:solidFill>
                  <a:schemeClr val="dk1"/>
                </a:solidFill>
                <a:latin typeface="Century Gothic"/>
                <a:ea typeface="Century Gothic"/>
                <a:cs typeface="Century Gothic"/>
                <a:sym typeface="Century Gothic"/>
              </a:rPr>
              <a:t>0.5 mol</a:t>
            </a:r>
            <a:endParaRPr lang="en-GB" sz="2400" b="0" i="0" u="none" strike="noStrike" cap="none" dirty="0">
              <a:solidFill>
                <a:schemeClr val="dk1"/>
              </a:solidFill>
              <a:latin typeface="Century Gothic"/>
              <a:ea typeface="Century Gothic"/>
              <a:cs typeface="Century Gothic"/>
              <a:sym typeface="Century Gothic"/>
            </a:endParaRP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C. 0.25 mol</a:t>
            </a:r>
            <a:endParaRPr lang="en-GB" sz="2400" b="0" i="0" u="none" strike="noStrike" cap="none" dirty="0">
              <a:solidFill>
                <a:schemeClr val="dk1"/>
              </a:solidFill>
              <a:latin typeface="Century Gothic"/>
              <a:ea typeface="Century Gothic"/>
              <a:cs typeface="Century Gothic"/>
              <a:sym typeface="Century Gothic"/>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09241" y="5034339"/>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Calculate the mass of oxygen that would have reacted.</a:t>
            </a:r>
          </a:p>
          <a:p>
            <a:pPr marL="914400" lvl="1" indent="-457200">
              <a:buFont typeface="Wingdings" pitchFamily="2" charset="2"/>
              <a:buChar char="q"/>
            </a:pPr>
            <a:r>
              <a:rPr lang="en-GB" sz="2400" dirty="0">
                <a:latin typeface="Century Gothic" panose="020B0502020202020204" pitchFamily="34" charset="0"/>
              </a:rPr>
              <a:t>A. 4 g</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8 g </a:t>
            </a:r>
          </a:p>
          <a:p>
            <a:pPr marL="914400" lvl="1" indent="-457200">
              <a:buFont typeface="Wingdings" pitchFamily="2" charset="2"/>
              <a:buChar char="q"/>
            </a:pPr>
            <a:r>
              <a:rPr lang="en-GB" sz="2400" dirty="0">
                <a:latin typeface="Century Gothic" panose="020B0502020202020204" pitchFamily="34" charset="0"/>
              </a:rPr>
              <a:t>C. 128 g</a:t>
            </a:r>
          </a:p>
        </p:txBody>
      </p:sp>
      <p:sp>
        <p:nvSpPr>
          <p:cNvPr id="6" name="TextBox 5">
            <a:extLst>
              <a:ext uri="{FF2B5EF4-FFF2-40B4-BE49-F238E27FC236}">
                <a16:creationId xmlns:a16="http://schemas.microsoft.com/office/drawing/2014/main" id="{414A8B36-6BDF-BE4B-8892-9B947E7C3878}"/>
              </a:ext>
            </a:extLst>
          </p:cNvPr>
          <p:cNvSpPr txBox="1"/>
          <p:nvPr/>
        </p:nvSpPr>
        <p:spPr>
          <a:xfrm>
            <a:off x="849079" y="2543631"/>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92526" y="4178111"/>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78992" y="5595635"/>
            <a:ext cx="530915" cy="646331"/>
          </a:xfrm>
          <a:prstGeom prst="rect">
            <a:avLst/>
          </a:prstGeom>
          <a:noFill/>
        </p:spPr>
        <p:txBody>
          <a:bodyPr wrap="none" rtlCol="0">
            <a:spAutoFit/>
          </a:bodyPr>
          <a:lstStyle/>
          <a:p>
            <a:r>
              <a:rPr lang="en-GB" sz="3600" b="1" dirty="0">
                <a:solidFill>
                  <a:srgbClr val="0070C0"/>
                </a:solidFill>
              </a:rPr>
              <a:t>✓</a:t>
            </a:r>
          </a:p>
        </p:txBody>
      </p:sp>
      <p:sp>
        <p:nvSpPr>
          <p:cNvPr id="9" name="TextBox 8">
            <a:extLst>
              <a:ext uri="{FF2B5EF4-FFF2-40B4-BE49-F238E27FC236}">
                <a16:creationId xmlns:a16="http://schemas.microsoft.com/office/drawing/2014/main" id="{9D642B88-17E1-A03F-710A-A726D4FD6AF5}"/>
              </a:ext>
            </a:extLst>
          </p:cNvPr>
          <p:cNvSpPr txBox="1"/>
          <p:nvPr/>
        </p:nvSpPr>
        <p:spPr>
          <a:xfrm>
            <a:off x="3352800" y="745066"/>
            <a:ext cx="3148619" cy="461665"/>
          </a:xfrm>
          <a:prstGeom prst="rect">
            <a:avLst/>
          </a:prstGeom>
          <a:noFill/>
        </p:spPr>
        <p:txBody>
          <a:bodyPr wrap="none" rtlCol="0">
            <a:spAutoFit/>
          </a:bodyPr>
          <a:lstStyle/>
          <a:p>
            <a:r>
              <a:rPr lang="en-GB" sz="2400" dirty="0">
                <a:latin typeface="Century Gothic" panose="020B0502020202020204" pitchFamily="34" charset="0"/>
              </a:rPr>
              <a:t>2 Mg + 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2 MgO</a:t>
            </a:r>
            <a:endParaRPr lang="en-GB" sz="2400" dirty="0">
              <a:latin typeface="Century Gothic" panose="020B0502020202020204" pitchFamily="34" charset="0"/>
            </a:endParaRP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16323828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133394" cy="526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Amounts of Substances in Equations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formula mass.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magnesium chloride (MgC</a:t>
            </a:r>
            <a:r>
              <a:rPr lang="en-GB" sz="2400" dirty="0">
                <a:solidFill>
                  <a:schemeClr val="dk1"/>
                </a:solidFill>
                <a:latin typeface="PT Sans" panose="020B0503020203020204" pitchFamily="34" charset="77"/>
                <a:ea typeface="Century Gothic"/>
                <a:cs typeface="Century Gothic"/>
                <a:sym typeface="Century Gothic"/>
              </a:rPr>
              <a:t>l</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Mg = 24, C</a:t>
            </a:r>
            <a:r>
              <a:rPr lang="en-GB" sz="2400" dirty="0">
                <a:solidFill>
                  <a:schemeClr val="dk1"/>
                </a:solidFill>
                <a:latin typeface="PT Sans" panose="020B0503020203020204" pitchFamily="34" charset="77"/>
                <a:ea typeface="Century Gothic"/>
                <a:cs typeface="Century Gothic"/>
                <a:sym typeface="Century Gothic"/>
              </a:rPr>
              <a:t>l</a:t>
            </a:r>
            <a:r>
              <a:rPr lang="en-GB" sz="2400" dirty="0">
                <a:solidFill>
                  <a:schemeClr val="dk1"/>
                </a:solidFill>
                <a:latin typeface="Century Gothic"/>
                <a:ea typeface="Century Gothic"/>
                <a:cs typeface="Century Gothic"/>
                <a:sym typeface="Century Gothic"/>
              </a:rPr>
              <a:t> = 35.5</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chlorine in magnesium chloride.</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47.5 g of magnesium chloride.</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757429"/>
            <a:ext cx="97698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sum of the relative atomic mases in a compound (formula).</a:t>
            </a:r>
            <a:endParaRPr sz="1400" b="1" i="0" u="none" strike="noStrike" cap="none"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4854" y="2823815"/>
            <a:ext cx="4836822"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24 +(2x35.5) = 95</a:t>
            </a:r>
            <a:endParaRPr lang="ar-AE" sz="2400" b="1" dirty="0">
              <a:solidFill>
                <a:schemeClr val="accent1"/>
              </a:solidFill>
              <a:latin typeface="Century Gothic" panose="020B0502020202020204" pitchFamily="34" charset="0"/>
              <a:ea typeface="Arial"/>
              <a:cs typeface="Arial"/>
              <a:sym typeface="Arial"/>
            </a:endParaRPr>
          </a:p>
        </p:txBody>
      </p:sp>
      <mc:AlternateContent xmlns:mc="http://schemas.openxmlformats.org/markup-compatibility/2006" xmlns:a14="http://schemas.microsoft.com/office/drawing/2010/main">
        <mc:Choice Requires="a14">
          <p:sp>
            <p:nvSpPr>
              <p:cNvPr id="7" name="Google Shape;103;p1">
                <a:extLst>
                  <a:ext uri="{FF2B5EF4-FFF2-40B4-BE49-F238E27FC236}">
                    <a16:creationId xmlns:a16="http://schemas.microsoft.com/office/drawing/2014/main" id="{528D9684-EB4B-3A9C-E649-6CD4BE66C52F}"/>
                  </a:ext>
                </a:extLst>
              </p:cNvPr>
              <p:cNvSpPr txBox="1"/>
              <p:nvPr/>
            </p:nvSpPr>
            <p:spPr>
              <a:xfrm>
                <a:off x="834669" y="3552652"/>
                <a:ext cx="5979086" cy="14629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𝐛𝐲</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𝐦𝐚𝐬𝐬</m:t>
                      </m:r>
                      <m:r>
                        <a:rPr lang="en-GB" b="1" i="0" u="none" strike="noStrike" cap="none" smtClean="0">
                          <a:solidFill>
                            <a:schemeClr val="accent1"/>
                          </a:solidFill>
                          <a:latin typeface="Cambria Math" panose="02040503050406030204" pitchFamily="18" charset="0"/>
                          <a:ea typeface="Arial"/>
                          <a:cs typeface="Arial"/>
                          <a:sym typeface="Arial"/>
                        </a:rPr>
                        <m:t>= </m:t>
                      </m:r>
                      <m:f>
                        <m:fPr>
                          <m:ctrlPr>
                            <a:rPr lang="en-GB" b="1" i="1" u="none" strike="noStrike" cap="none" smtClean="0">
                              <a:solidFill>
                                <a:schemeClr val="accent1"/>
                              </a:solidFill>
                              <a:latin typeface="Cambria Math" panose="02040503050406030204" pitchFamily="18" charset="0"/>
                              <a:cs typeface="Arial"/>
                              <a:sym typeface="Arial"/>
                            </a:rPr>
                          </m:ctrlPr>
                        </m:fPr>
                        <m:num>
                          <m:r>
                            <a:rPr lang="en-GB" b="1" i="0" u="none" strike="noStrike" cap="none" smtClean="0">
                              <a:solidFill>
                                <a:schemeClr val="accent1"/>
                              </a:solidFill>
                              <a:latin typeface="Cambria Math" panose="02040503050406030204" pitchFamily="18" charset="0"/>
                              <a:cs typeface="Arial"/>
                              <a:sym typeface="Arial"/>
                            </a:rPr>
                            <m:t>𝐦𝐚𝐬𝐬</m:t>
                          </m:r>
                          <m:r>
                            <a:rPr lang="en-GB" b="1" i="0" u="none" strike="noStrike" cap="none" smtClean="0">
                              <a:solidFill>
                                <a:schemeClr val="accent1"/>
                              </a:solidFill>
                              <a:latin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cs typeface="Arial"/>
                              <a:sym typeface="Arial"/>
                            </a:rPr>
                            <m:t>𝐨𝐟</m:t>
                          </m:r>
                          <m:r>
                            <a:rPr lang="en-GB" b="1" i="0" u="none" strike="noStrike" cap="none" smtClean="0">
                              <a:solidFill>
                                <a:schemeClr val="accent1"/>
                              </a:solidFill>
                              <a:latin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cs typeface="Arial"/>
                              <a:sym typeface="Arial"/>
                            </a:rPr>
                            <m:t>𝐞𝐥𝐞𝐦𝐞𝐧𝐭</m:t>
                          </m:r>
                        </m:num>
                        <m:den>
                          <m:r>
                            <a:rPr lang="en-GB" b="1" i="0" u="none" strike="noStrike" cap="none" smtClean="0">
                              <a:solidFill>
                                <a:schemeClr val="accent1"/>
                              </a:solidFill>
                              <a:latin typeface="Cambria Math" panose="02040503050406030204" pitchFamily="18" charset="0"/>
                              <a:cs typeface="Arial"/>
                              <a:sym typeface="Arial"/>
                            </a:rPr>
                            <m:t>𝐦𝐚𝐬𝐬</m:t>
                          </m:r>
                          <m:r>
                            <a:rPr lang="en-GB" b="1" i="0" u="none" strike="noStrike" cap="none" smtClean="0">
                              <a:solidFill>
                                <a:schemeClr val="accent1"/>
                              </a:solidFill>
                              <a:latin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cs typeface="Arial"/>
                              <a:sym typeface="Arial"/>
                            </a:rPr>
                            <m:t>𝐨𝐟</m:t>
                          </m:r>
                          <m:r>
                            <a:rPr lang="en-GB" b="1" i="0" u="none" strike="noStrike" cap="none" smtClean="0">
                              <a:solidFill>
                                <a:schemeClr val="accent1"/>
                              </a:solidFill>
                              <a:latin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cs typeface="Arial"/>
                              <a:sym typeface="Arial"/>
                            </a:rPr>
                            <m:t>𝐜𝐨𝐦𝐩𝐨𝐮𝐧𝐝</m:t>
                          </m:r>
                        </m:den>
                      </m:f>
                      <m:r>
                        <a:rPr lang="en-GB" b="1" i="0" u="none" strike="noStrike" cap="none" smtClean="0">
                          <a:solidFill>
                            <a:schemeClr val="accent1"/>
                          </a:solidFill>
                          <a:latin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 </m:t>
                      </m:r>
                      <m:r>
                        <a:rPr lang="en-GB"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𝟏𝟎𝟎</m:t>
                      </m:r>
                    </m:oMath>
                  </m:oMathPara>
                </a14:m>
                <a:endParaRPr lang="en-GB"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ar-AE" b="1" i="0">
                          <a:solidFill>
                            <a:schemeClr val="accent1"/>
                          </a:solidFill>
                          <a:latin typeface="Cambria Math" panose="02040503050406030204" pitchFamily="18" charset="0"/>
                          <a:ea typeface="Arial"/>
                          <a:cs typeface="Arial"/>
                          <a:sym typeface="Arial"/>
                        </a:rPr>
                        <m:t>% </m:t>
                      </m:r>
                      <m:r>
                        <a:rPr lang="ar-AE" b="1" i="0">
                          <a:solidFill>
                            <a:schemeClr val="accent1"/>
                          </a:solidFill>
                          <a:latin typeface="Cambria Math" panose="02040503050406030204" pitchFamily="18" charset="0"/>
                          <a:ea typeface="Arial"/>
                          <a:cs typeface="Arial"/>
                          <a:sym typeface="Arial"/>
                        </a:rPr>
                        <m:t>𝐛𝐲</m:t>
                      </m:r>
                      <m:r>
                        <a:rPr lang="ar-AE" b="1" i="0">
                          <a:solidFill>
                            <a:schemeClr val="accent1"/>
                          </a:solidFill>
                          <a:latin typeface="Cambria Math" panose="02040503050406030204" pitchFamily="18" charset="0"/>
                          <a:ea typeface="Arial"/>
                          <a:cs typeface="Arial"/>
                          <a:sym typeface="Arial"/>
                        </a:rPr>
                        <m:t> </m:t>
                      </m:r>
                      <m:r>
                        <a:rPr lang="ar-AE" b="1" i="0">
                          <a:solidFill>
                            <a:schemeClr val="accent1"/>
                          </a:solidFill>
                          <a:latin typeface="Cambria Math" panose="02040503050406030204" pitchFamily="18" charset="0"/>
                          <a:ea typeface="Arial"/>
                          <a:cs typeface="Arial"/>
                          <a:sym typeface="Arial"/>
                        </a:rPr>
                        <m:t>𝐦𝐚𝐬𝐬</m:t>
                      </m:r>
                      <m:r>
                        <a:rPr lang="ar-AE" b="1" i="0">
                          <a:solidFill>
                            <a:schemeClr val="accent1"/>
                          </a:solidFill>
                          <a:latin typeface="Cambria Math" panose="02040503050406030204" pitchFamily="18" charset="0"/>
                          <a:ea typeface="Arial"/>
                          <a:cs typeface="Arial"/>
                          <a:sym typeface="Arial"/>
                        </a:rPr>
                        <m:t>= </m:t>
                      </m:r>
                      <m:f>
                        <m:fPr>
                          <m:ctrlPr>
                            <a:rPr lang="ar-AE" b="1" i="1">
                              <a:solidFill>
                                <a:schemeClr val="accent1"/>
                              </a:solidFill>
                              <a:latin typeface="Cambria Math" panose="02040503050406030204" pitchFamily="18" charset="0"/>
                              <a:cs typeface="Arial"/>
                              <a:sym typeface="Arial"/>
                            </a:rPr>
                          </m:ctrlPr>
                        </m:fPr>
                        <m:num>
                          <m:r>
                            <a:rPr lang="en-GB" b="1" i="0" smtClean="0">
                              <a:solidFill>
                                <a:schemeClr val="accent1"/>
                              </a:solidFill>
                              <a:latin typeface="Cambria Math" panose="02040503050406030204" pitchFamily="18" charset="0"/>
                              <a:cs typeface="Arial"/>
                              <a:sym typeface="Arial"/>
                            </a:rPr>
                            <m:t>𝟕𝟏</m:t>
                          </m:r>
                        </m:num>
                        <m:den>
                          <m:r>
                            <a:rPr lang="en-GB" b="1" i="0" smtClean="0">
                              <a:solidFill>
                                <a:schemeClr val="accent1"/>
                              </a:solidFill>
                              <a:latin typeface="Cambria Math" panose="02040503050406030204" pitchFamily="18" charset="0"/>
                              <a:cs typeface="Arial"/>
                              <a:sym typeface="Arial"/>
                            </a:rPr>
                            <m:t>𝟗𝟓</m:t>
                          </m:r>
                        </m:den>
                      </m:f>
                      <m:r>
                        <a:rPr lang="ar-AE" b="1" i="0">
                          <a:solidFill>
                            <a:schemeClr val="accent1"/>
                          </a:solidFill>
                          <a:latin typeface="Cambria Math" panose="02040503050406030204" pitchFamily="18" charset="0"/>
                          <a:cs typeface="Arial"/>
                          <a:sym typeface="Arial"/>
                        </a:rPr>
                        <m:t> </m:t>
                      </m:r>
                      <m:r>
                        <a:rPr lang="ar-AE" b="1" i="0">
                          <a:solidFill>
                            <a:schemeClr val="accent1"/>
                          </a:solidFill>
                          <a:latin typeface="Cambria Math" panose="02040503050406030204" pitchFamily="18" charset="0"/>
                          <a:ea typeface="Cambria Math" panose="02040503050406030204" pitchFamily="18" charset="0"/>
                          <a:cs typeface="Arial"/>
                          <a:sym typeface="Arial"/>
                        </a:rPr>
                        <m:t>× </m:t>
                      </m:r>
                      <m:r>
                        <a:rPr lang="ar-AE" b="1" i="0">
                          <a:solidFill>
                            <a:schemeClr val="accent1"/>
                          </a:solidFill>
                          <a:latin typeface="Cambria Math" panose="02040503050406030204" pitchFamily="18" charset="0"/>
                          <a:ea typeface="Cambria Math" panose="02040503050406030204" pitchFamily="18" charset="0"/>
                          <a:cs typeface="Arial"/>
                          <a:sym typeface="Arial"/>
                        </a:rPr>
                        <m:t>𝟏𝟎𝟎</m:t>
                      </m:r>
                    </m:oMath>
                  </m:oMathPara>
                </a14:m>
                <a:endParaRPr lang="ar-AE" b="1"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ar-AE" b="1" i="0">
                          <a:solidFill>
                            <a:schemeClr val="accent1"/>
                          </a:solidFill>
                          <a:latin typeface="Cambria Math" panose="02040503050406030204" pitchFamily="18" charset="0"/>
                          <a:ea typeface="Arial"/>
                          <a:cs typeface="Arial"/>
                          <a:sym typeface="Arial"/>
                        </a:rPr>
                        <m:t>% </m:t>
                      </m:r>
                      <m:r>
                        <a:rPr lang="ar-AE" b="1" i="0">
                          <a:solidFill>
                            <a:schemeClr val="accent1"/>
                          </a:solidFill>
                          <a:latin typeface="Cambria Math" panose="02040503050406030204" pitchFamily="18" charset="0"/>
                          <a:ea typeface="Arial"/>
                          <a:cs typeface="Arial"/>
                          <a:sym typeface="Arial"/>
                        </a:rPr>
                        <m:t>𝐛𝐲</m:t>
                      </m:r>
                      <m:r>
                        <a:rPr lang="ar-AE" b="1" i="0">
                          <a:solidFill>
                            <a:schemeClr val="accent1"/>
                          </a:solidFill>
                          <a:latin typeface="Cambria Math" panose="02040503050406030204" pitchFamily="18" charset="0"/>
                          <a:ea typeface="Arial"/>
                          <a:cs typeface="Arial"/>
                          <a:sym typeface="Arial"/>
                        </a:rPr>
                        <m:t> </m:t>
                      </m:r>
                      <m:r>
                        <a:rPr lang="ar-AE" b="1" i="0">
                          <a:solidFill>
                            <a:schemeClr val="accent1"/>
                          </a:solidFill>
                          <a:latin typeface="Cambria Math" panose="02040503050406030204" pitchFamily="18" charset="0"/>
                          <a:ea typeface="Arial"/>
                          <a:cs typeface="Arial"/>
                          <a:sym typeface="Arial"/>
                        </a:rPr>
                        <m:t>𝐦𝐚𝐬𝐬</m:t>
                      </m:r>
                      <m:r>
                        <a:rPr lang="ar-AE" b="1" i="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cs typeface="Arial"/>
                          <a:sym typeface="Arial"/>
                        </a:rPr>
                        <m:t>𝟕𝟒</m:t>
                      </m:r>
                      <m:r>
                        <a:rPr lang="en-GB" b="1" i="0" smtClean="0">
                          <a:solidFill>
                            <a:schemeClr val="accent1"/>
                          </a:solidFill>
                          <a:latin typeface="Cambria Math" panose="02040503050406030204" pitchFamily="18" charset="0"/>
                          <a:cs typeface="Arial"/>
                          <a:sym typeface="Arial"/>
                        </a:rPr>
                        <m:t>.</m:t>
                      </m:r>
                      <m:r>
                        <a:rPr lang="en-GB" b="1" i="0" smtClean="0">
                          <a:solidFill>
                            <a:schemeClr val="accent1"/>
                          </a:solidFill>
                          <a:latin typeface="Cambria Math" panose="02040503050406030204" pitchFamily="18" charset="0"/>
                          <a:cs typeface="Arial"/>
                          <a:sym typeface="Arial"/>
                        </a:rPr>
                        <m:t>𝟕𝟒</m:t>
                      </m:r>
                      <m:r>
                        <a:rPr lang="en-GB" b="1" i="0" smtClean="0">
                          <a:solidFill>
                            <a:schemeClr val="accent1"/>
                          </a:solidFill>
                          <a:latin typeface="Cambria Math" panose="02040503050406030204" pitchFamily="18" charset="0"/>
                          <a:cs typeface="Arial"/>
                          <a:sym typeface="Arial"/>
                        </a:rPr>
                        <m:t>%</m:t>
                      </m:r>
                    </m:oMath>
                  </m:oMathPara>
                </a14:m>
                <a:endParaRPr lang="ar-AE" b="1" dirty="0">
                  <a:solidFill>
                    <a:schemeClr val="accent1"/>
                  </a:solidFill>
                  <a:latin typeface="Arial"/>
                  <a:ea typeface="Arial"/>
                  <a:cs typeface="Arial"/>
                  <a:sym typeface="Arial"/>
                </a:endParaRPr>
              </a:p>
            </p:txBody>
          </p:sp>
        </mc:Choice>
        <mc:Fallback xmlns="">
          <p:sp>
            <p:nvSpPr>
              <p:cNvPr id="7" name="Google Shape;103;p1">
                <a:extLst>
                  <a:ext uri="{FF2B5EF4-FFF2-40B4-BE49-F238E27FC236}">
                    <a16:creationId xmlns:a16="http://schemas.microsoft.com/office/drawing/2014/main" id="{528D9684-EB4B-3A9C-E649-6CD4BE66C52F}"/>
                  </a:ext>
                </a:extLst>
              </p:cNvPr>
              <p:cNvSpPr txBox="1">
                <a:spLocks noRot="1" noChangeAspect="1" noMove="1" noResize="1" noEditPoints="1" noAdjustHandles="1" noChangeArrowheads="1" noChangeShapeType="1" noTextEdit="1"/>
              </p:cNvSpPr>
              <p:nvPr/>
            </p:nvSpPr>
            <p:spPr>
              <a:xfrm>
                <a:off x="834669" y="3552652"/>
                <a:ext cx="5979086" cy="1462989"/>
              </a:xfrm>
              <a:prstGeom prst="rect">
                <a:avLst/>
              </a:prstGeom>
              <a:blipFill>
                <a:blip r:embed="rId3"/>
                <a:stretch>
                  <a:fillRect b="-5128"/>
                </a:stretch>
              </a:blipFill>
              <a:ln>
                <a:noFill/>
              </a:ln>
            </p:spPr>
            <p:txBody>
              <a:bodyPr/>
              <a:lstStyle/>
              <a:p>
                <a:r>
                  <a:rPr lang="en-GB">
                    <a:noFill/>
                  </a:rPr>
                  <a:t> </a:t>
                </a:r>
              </a:p>
            </p:txBody>
          </p:sp>
        </mc:Fallback>
      </mc:AlternateContent>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4"/>
          <a:stretch>
            <a:fillRect/>
          </a:stretch>
        </p:blipFill>
        <p:spPr>
          <a:xfrm>
            <a:off x="10420881" y="5740340"/>
            <a:ext cx="1145669" cy="547730"/>
          </a:xfrm>
          <a:prstGeom prst="rect">
            <a:avLst/>
          </a:prstGeom>
        </p:spPr>
      </p:pic>
      <mc:AlternateContent xmlns:mc="http://schemas.openxmlformats.org/markup-compatibility/2006" xmlns:a14="http://schemas.microsoft.com/office/drawing/2010/main">
        <mc:Choice Requires="a14">
          <p:sp>
            <p:nvSpPr>
              <p:cNvPr id="6" name="Google Shape;103;p1">
                <a:extLst>
                  <a:ext uri="{FF2B5EF4-FFF2-40B4-BE49-F238E27FC236}">
                    <a16:creationId xmlns:a16="http://schemas.microsoft.com/office/drawing/2014/main" id="{E92C7DEA-6F98-A5ED-8AB7-C53FEF1CC281}"/>
                  </a:ext>
                </a:extLst>
              </p:cNvPr>
              <p:cNvSpPr txBox="1"/>
              <p:nvPr/>
            </p:nvSpPr>
            <p:spPr>
              <a:xfrm>
                <a:off x="913327" y="5395011"/>
                <a:ext cx="5979086" cy="13901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b="1" i="0" u="none" strike="noStrike" cap="none" smtClean="0">
                          <a:solidFill>
                            <a:schemeClr val="accent1"/>
                          </a:solidFill>
                          <a:latin typeface="Cambria Math" panose="02040503050406030204" pitchFamily="18" charset="0"/>
                          <a:ea typeface="Arial"/>
                          <a:cs typeface="Arial"/>
                          <a:sym typeface="Arial"/>
                        </a:rPr>
                        <m:t>𝐧𝐮𝐦𝐛𝐞𝐫</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𝐨𝐟</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𝐦𝐨𝐥𝐞𝐬</m:t>
                      </m:r>
                      <m:r>
                        <a:rPr lang="en-GB" b="1" i="0" u="none" strike="noStrike" cap="none" smtClean="0">
                          <a:solidFill>
                            <a:schemeClr val="accent1"/>
                          </a:solidFill>
                          <a:latin typeface="Cambria Math" panose="02040503050406030204" pitchFamily="18" charset="0"/>
                          <a:ea typeface="Arial"/>
                          <a:cs typeface="Arial"/>
                          <a:sym typeface="Arial"/>
                        </a:rPr>
                        <m:t>= </m:t>
                      </m:r>
                      <m:f>
                        <m:fPr>
                          <m:ctrlPr>
                            <a:rPr lang="en-GB" b="1" i="1" u="none" strike="noStrike" cap="none" smtClean="0">
                              <a:solidFill>
                                <a:schemeClr val="accent1"/>
                              </a:solidFill>
                              <a:latin typeface="Cambria Math" panose="02040503050406030204" pitchFamily="18" charset="0"/>
                              <a:cs typeface="Arial"/>
                              <a:sym typeface="Arial"/>
                            </a:rPr>
                          </m:ctrlPr>
                        </m:fPr>
                        <m:num>
                          <m:r>
                            <a:rPr lang="en-GB" b="1" i="0" u="none" strike="noStrike" cap="none" smtClean="0">
                              <a:solidFill>
                                <a:schemeClr val="accent1"/>
                              </a:solidFill>
                              <a:latin typeface="Cambria Math" panose="02040503050406030204" pitchFamily="18" charset="0"/>
                              <a:cs typeface="Arial"/>
                              <a:sym typeface="Arial"/>
                            </a:rPr>
                            <m:t>𝐦𝐚𝐬𝐬</m:t>
                          </m:r>
                          <m:r>
                            <a:rPr lang="en-GB" b="1" i="0" u="none" strike="noStrike" cap="none" smtClean="0">
                              <a:solidFill>
                                <a:schemeClr val="accent1"/>
                              </a:solidFill>
                              <a:latin typeface="Cambria Math" panose="02040503050406030204" pitchFamily="18" charset="0"/>
                              <a:cs typeface="Arial"/>
                              <a:sym typeface="Arial"/>
                            </a:rPr>
                            <m:t> </m:t>
                          </m:r>
                        </m:num>
                        <m:den>
                          <m:r>
                            <a:rPr lang="en-GB" b="1" i="0" u="none" strike="noStrike" cap="none" smtClean="0">
                              <a:solidFill>
                                <a:schemeClr val="accent1"/>
                              </a:solidFill>
                              <a:latin typeface="Cambria Math" panose="02040503050406030204" pitchFamily="18" charset="0"/>
                              <a:cs typeface="Arial"/>
                              <a:sym typeface="Arial"/>
                            </a:rPr>
                            <m:t>𝐌</m:t>
                          </m:r>
                          <m:r>
                            <a:rPr lang="en-GB" b="1" i="0" u="none" strike="noStrike" cap="none" baseline="-25000" smtClean="0">
                              <a:solidFill>
                                <a:schemeClr val="accent1"/>
                              </a:solidFill>
                              <a:latin typeface="Cambria Math" panose="02040503050406030204" pitchFamily="18" charset="0"/>
                              <a:cs typeface="Arial"/>
                              <a:sym typeface="Arial"/>
                            </a:rPr>
                            <m:t>𝐫</m:t>
                          </m:r>
                        </m:den>
                      </m:f>
                    </m:oMath>
                  </m:oMathPara>
                </a14:m>
                <a:endParaRPr lang="en-GB"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𝐧𝐮𝐦𝐛𝐞𝐫</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𝐨𝐟</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𝐦𝐨𝐥𝐞𝐬</m:t>
                      </m:r>
                      <m:r>
                        <a:rPr lang="ar-AE" b="1" i="0">
                          <a:solidFill>
                            <a:schemeClr val="accent1"/>
                          </a:solidFill>
                          <a:latin typeface="Cambria Math" panose="02040503050406030204" pitchFamily="18" charset="0"/>
                          <a:ea typeface="Arial"/>
                          <a:cs typeface="Arial"/>
                          <a:sym typeface="Arial"/>
                        </a:rPr>
                        <m:t>= </m:t>
                      </m:r>
                      <m:f>
                        <m:fPr>
                          <m:ctrlPr>
                            <a:rPr lang="ar-AE" b="1" i="1">
                              <a:solidFill>
                                <a:schemeClr val="accent1"/>
                              </a:solidFill>
                              <a:latin typeface="Cambria Math" panose="02040503050406030204" pitchFamily="18" charset="0"/>
                              <a:cs typeface="Arial"/>
                              <a:sym typeface="Arial"/>
                            </a:rPr>
                          </m:ctrlPr>
                        </m:fPr>
                        <m:num>
                          <m:r>
                            <a:rPr lang="en-GB" b="1" i="0" smtClean="0">
                              <a:solidFill>
                                <a:schemeClr val="accent1"/>
                              </a:solidFill>
                              <a:latin typeface="Cambria Math" panose="02040503050406030204" pitchFamily="18" charset="0"/>
                              <a:cs typeface="Arial"/>
                              <a:sym typeface="Arial"/>
                            </a:rPr>
                            <m:t>𝟒𝟕</m:t>
                          </m:r>
                          <m:r>
                            <a:rPr lang="en-GB" b="1" i="0" smtClean="0">
                              <a:solidFill>
                                <a:schemeClr val="accent1"/>
                              </a:solidFill>
                              <a:latin typeface="Cambria Math" panose="02040503050406030204" pitchFamily="18" charset="0"/>
                              <a:cs typeface="Arial"/>
                              <a:sym typeface="Arial"/>
                            </a:rPr>
                            <m:t>.</m:t>
                          </m:r>
                          <m:r>
                            <a:rPr lang="en-GB" b="1" i="0" smtClean="0">
                              <a:solidFill>
                                <a:schemeClr val="accent1"/>
                              </a:solidFill>
                              <a:latin typeface="Cambria Math" panose="02040503050406030204" pitchFamily="18" charset="0"/>
                              <a:cs typeface="Arial"/>
                              <a:sym typeface="Arial"/>
                            </a:rPr>
                            <m:t>𝟓</m:t>
                          </m:r>
                        </m:num>
                        <m:den>
                          <m:r>
                            <a:rPr lang="en-GB" b="1" i="0" smtClean="0">
                              <a:solidFill>
                                <a:schemeClr val="accent1"/>
                              </a:solidFill>
                              <a:latin typeface="Cambria Math" panose="02040503050406030204" pitchFamily="18" charset="0"/>
                              <a:cs typeface="Arial"/>
                              <a:sym typeface="Arial"/>
                            </a:rPr>
                            <m:t>𝟗𝟓</m:t>
                          </m:r>
                        </m:den>
                      </m:f>
                    </m:oMath>
                  </m:oMathPara>
                </a14:m>
                <a:endParaRPr lang="ar-AE" b="1" dirty="0">
                  <a:solidFill>
                    <a:schemeClr val="accent1"/>
                  </a:solidFill>
                  <a:latin typeface="Arial"/>
                  <a:ea typeface="Arial"/>
                  <a:cs typeface="Arial"/>
                  <a:sym typeface="Arial"/>
                </a:endParaRPr>
              </a:p>
              <a:p>
                <a:pPr>
                  <a:buClr>
                    <a:srgbClr val="000000"/>
                  </a:buClr>
                  <a:buSzPts val="2400"/>
                </a:pPr>
                <a14:m>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𝐧𝐮𝐦𝐛𝐞𝐫</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𝐨𝐟</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𝐦𝐨𝐥𝐞𝐬</m:t>
                    </m:r>
                    <m:r>
                      <a:rPr lang="en-GB" b="1" i="0" smtClean="0">
                        <a:solidFill>
                          <a:schemeClr val="accent1"/>
                        </a:solidFill>
                        <a:latin typeface="Cambria Math" panose="02040503050406030204" pitchFamily="18" charset="0"/>
                        <a:ea typeface="Arial"/>
                        <a:cs typeface="Arial"/>
                        <a:sym typeface="Arial"/>
                      </a:rPr>
                      <m:t>= </m:t>
                    </m:r>
                  </m:oMath>
                </a14:m>
                <a:r>
                  <a:rPr lang="en-GB" b="1" dirty="0">
                    <a:solidFill>
                      <a:schemeClr val="accent1"/>
                    </a:solidFill>
                    <a:latin typeface="Arial"/>
                    <a:ea typeface="Arial"/>
                    <a:cs typeface="Arial"/>
                    <a:sym typeface="Arial"/>
                  </a:rPr>
                  <a:t>0.5 mol</a:t>
                </a:r>
                <a:endParaRPr lang="ar-AE" b="1" dirty="0">
                  <a:solidFill>
                    <a:schemeClr val="accent1"/>
                  </a:solidFill>
                  <a:latin typeface="Arial"/>
                  <a:ea typeface="Arial"/>
                  <a:cs typeface="Arial"/>
                  <a:sym typeface="Arial"/>
                </a:endParaRPr>
              </a:p>
            </p:txBody>
          </p:sp>
        </mc:Choice>
        <mc:Fallback xmlns="">
          <p:sp>
            <p:nvSpPr>
              <p:cNvPr id="6" name="Google Shape;103;p1">
                <a:extLst>
                  <a:ext uri="{FF2B5EF4-FFF2-40B4-BE49-F238E27FC236}">
                    <a16:creationId xmlns:a16="http://schemas.microsoft.com/office/drawing/2014/main" id="{E92C7DEA-6F98-A5ED-8AB7-C53FEF1CC281}"/>
                  </a:ext>
                </a:extLst>
              </p:cNvPr>
              <p:cNvSpPr txBox="1">
                <a:spLocks noRot="1" noChangeAspect="1" noMove="1" noResize="1" noEditPoints="1" noAdjustHandles="1" noChangeArrowheads="1" noChangeShapeType="1" noTextEdit="1"/>
              </p:cNvSpPr>
              <p:nvPr/>
            </p:nvSpPr>
            <p:spPr>
              <a:xfrm>
                <a:off x="913327" y="5395011"/>
                <a:ext cx="5979086" cy="1390148"/>
              </a:xfrm>
              <a:prstGeom prst="rect">
                <a:avLst/>
              </a:prstGeom>
              <a:blipFill>
                <a:blip r:embed="rId5"/>
                <a:stretch>
                  <a:fillRect t="-3604" b="-4505"/>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221884"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(HT) Amounts of Substances in Equations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relative formula mass.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magnesium chloride (MgC</a:t>
            </a:r>
            <a:r>
              <a:rPr lang="en-GB" sz="2400" dirty="0">
                <a:solidFill>
                  <a:schemeClr val="dk1"/>
                </a:solidFill>
                <a:latin typeface="PT Sans" panose="020B0503020203020204" pitchFamily="34" charset="77"/>
                <a:ea typeface="Century Gothic"/>
                <a:cs typeface="Century Gothic"/>
                <a:sym typeface="Century Gothic"/>
              </a:rPr>
              <a:t>l</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Mg = 24, C</a:t>
            </a:r>
            <a:r>
              <a:rPr lang="en-GB" sz="2400" dirty="0">
                <a:solidFill>
                  <a:schemeClr val="dk1"/>
                </a:solidFill>
                <a:latin typeface="PT Sans" panose="020B0503020203020204" pitchFamily="34" charset="77"/>
                <a:ea typeface="Century Gothic"/>
                <a:cs typeface="Century Gothic"/>
                <a:sym typeface="Century Gothic"/>
              </a:rPr>
              <a:t>l</a:t>
            </a:r>
            <a:r>
              <a:rPr lang="en-GB" sz="2400" dirty="0">
                <a:solidFill>
                  <a:schemeClr val="dk1"/>
                </a:solidFill>
                <a:latin typeface="Century Gothic"/>
                <a:ea typeface="Century Gothic"/>
                <a:cs typeface="Century Gothic"/>
                <a:sym typeface="Century Gothic"/>
              </a:rPr>
              <a:t> = 35.5</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percentage by mass of chlorine in magnesium chloride.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47.5 g of magnesium chloride</a:t>
            </a:r>
          </a:p>
          <a:p>
            <a:pPr marL="0" marR="0" lvl="0" indent="0" algn="l" rtl="0">
              <a:lnSpc>
                <a:spcPct val="100000"/>
              </a:lnSpc>
              <a:spcBef>
                <a:spcPts val="0"/>
              </a:spcBef>
              <a:spcAft>
                <a:spcPts val="0"/>
              </a:spcAft>
              <a:buClr>
                <a:srgbClr val="000000"/>
              </a:buClr>
              <a:buSzPts val="2400"/>
              <a:buFont typeface="Arial"/>
              <a:buNone/>
            </a:pPr>
            <a:endParaRPr lang="en-US"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rgbClr val="000000"/>
              </a:buClr>
              <a:buSzPts val="2400"/>
              <a:buFont typeface="+mj-lt"/>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potassium sulfate (K</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SO</a:t>
            </a:r>
            <a:r>
              <a:rPr lang="en-US" sz="2400" baseline="-25000" dirty="0">
                <a:solidFill>
                  <a:schemeClr val="dk1"/>
                </a:solidFill>
                <a:latin typeface="Century Gothic"/>
                <a:ea typeface="Century Gothic"/>
                <a:cs typeface="Century Gothic"/>
                <a:sym typeface="Century Gothic"/>
              </a:rPr>
              <a:t>4</a:t>
            </a:r>
            <a:r>
              <a:rPr lang="en-US" sz="2400" dirty="0">
                <a:solidFill>
                  <a:schemeClr val="dk1"/>
                </a:solidFill>
                <a:latin typeface="Century Gothic"/>
                <a:ea typeface="Century Gothic"/>
                <a:cs typeface="Century Gothic"/>
                <a:sym typeface="Century Gothic"/>
              </a:rPr>
              <a:t>). K=39, S=32, O=16</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aluminium hydroxide (A</a:t>
            </a:r>
            <a:r>
              <a:rPr lang="en-US" sz="2400" dirty="0">
                <a:solidFill>
                  <a:schemeClr val="dk1"/>
                </a:solidFill>
                <a:latin typeface="PT Sans" panose="020B0503020203020204" pitchFamily="34" charset="77"/>
                <a:ea typeface="Century Gothic"/>
                <a:cs typeface="Century Gothic"/>
                <a:sym typeface="Century Gothic"/>
              </a:rPr>
              <a:t>l</a:t>
            </a:r>
            <a:r>
              <a:rPr lang="en-US" sz="2400" dirty="0">
                <a:solidFill>
                  <a:schemeClr val="dk1"/>
                </a:solidFill>
                <a:latin typeface="Century Gothic"/>
                <a:ea typeface="Century Gothic"/>
                <a:cs typeface="Century Gothic"/>
                <a:sym typeface="Century Gothic"/>
              </a:rPr>
              <a:t>(OH)</a:t>
            </a:r>
            <a:r>
              <a:rPr lang="en-US" sz="2400" baseline="-25000" dirty="0">
                <a:solidFill>
                  <a:schemeClr val="dk1"/>
                </a:solidFill>
                <a:latin typeface="Century Gothic"/>
                <a:ea typeface="Century Gothic"/>
                <a:cs typeface="Century Gothic"/>
                <a:sym typeface="Century Gothic"/>
              </a:rPr>
              <a:t>3</a:t>
            </a:r>
            <a:r>
              <a:rPr lang="en-US" sz="2400" dirty="0">
                <a:solidFill>
                  <a:schemeClr val="dk1"/>
                </a:solidFill>
                <a:latin typeface="Century Gothic"/>
                <a:ea typeface="Century Gothic"/>
                <a:cs typeface="Century Gothic"/>
                <a:sym typeface="Century Gothic"/>
              </a:rPr>
              <a:t>). A</a:t>
            </a:r>
            <a:r>
              <a:rPr lang="en-US" sz="2400" dirty="0">
                <a:solidFill>
                  <a:schemeClr val="dk1"/>
                </a:solidFill>
                <a:latin typeface="PT Sans" panose="020B0503020203020204" pitchFamily="34" charset="77"/>
                <a:ea typeface="Century Gothic"/>
                <a:cs typeface="Century Gothic"/>
                <a:sym typeface="Century Gothic"/>
              </a:rPr>
              <a:t>l</a:t>
            </a:r>
            <a:r>
              <a:rPr lang="en-US" sz="2400" dirty="0">
                <a:solidFill>
                  <a:schemeClr val="dk1"/>
                </a:solidFill>
                <a:latin typeface="Century Gothic"/>
                <a:ea typeface="Century Gothic"/>
                <a:cs typeface="Century Gothic"/>
                <a:sym typeface="Century Gothic"/>
              </a:rPr>
              <a:t>=27, O=16, H=1</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calcium nitrate (Ca(NO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Ca=40, N=14, O=16</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00280" cy="6401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(HT) Amounts of Substances in Equations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Chemical equations must be balanced because atoms cannot be created or destroyed in a chemical reaction, only rearranged. A balanced chemical equation shows us the ratio </a:t>
            </a:r>
            <a:r>
              <a:rPr lang="en-GB" sz="2000" dirty="0">
                <a:solidFill>
                  <a:schemeClr val="dk1"/>
                </a:solidFill>
                <a:latin typeface="Century Gothic"/>
                <a:ea typeface="Century Gothic"/>
                <a:cs typeface="Century Gothic"/>
                <a:sym typeface="Century Gothic"/>
              </a:rPr>
              <a:t>in which reactants react or products or made. For example, in the reaction 2H</a:t>
            </a:r>
            <a:r>
              <a:rPr lang="en-GB" sz="2000" baseline="-25000" dirty="0">
                <a:solidFill>
                  <a:schemeClr val="dk1"/>
                </a:solidFill>
                <a:latin typeface="Century Gothic"/>
                <a:ea typeface="Century Gothic"/>
                <a:cs typeface="Century Gothic"/>
                <a:sym typeface="Century Gothic"/>
              </a:rPr>
              <a:t>2</a:t>
            </a:r>
            <a:r>
              <a:rPr lang="en-GB" sz="2000" dirty="0">
                <a:solidFill>
                  <a:schemeClr val="dk1"/>
                </a:solidFill>
                <a:latin typeface="Century Gothic"/>
                <a:ea typeface="Century Gothic"/>
                <a:cs typeface="Century Gothic"/>
                <a:sym typeface="Century Gothic"/>
              </a:rPr>
              <a:t> + O</a:t>
            </a:r>
            <a:r>
              <a:rPr lang="en-GB" sz="2000" baseline="-25000" dirty="0">
                <a:solidFill>
                  <a:schemeClr val="dk1"/>
                </a:solidFill>
                <a:latin typeface="Century Gothic"/>
                <a:ea typeface="Century Gothic"/>
                <a:cs typeface="Century Gothic"/>
                <a:sym typeface="Century Gothic"/>
              </a:rPr>
              <a:t>2</a:t>
            </a:r>
            <a:r>
              <a:rPr lang="en-GB" sz="2000" dirty="0">
                <a:solidFill>
                  <a:schemeClr val="dk1"/>
                </a:solidFill>
                <a:latin typeface="Century Gothic"/>
                <a:ea typeface="Century Gothic"/>
                <a:cs typeface="Century Gothic"/>
                <a:sym typeface="Century Gothic"/>
              </a:rPr>
              <a:t> </a:t>
            </a:r>
            <a:r>
              <a:rPr lang="en-GB" sz="2000" dirty="0">
                <a:solidFill>
                  <a:schemeClr val="dk1"/>
                </a:solidFill>
                <a:latin typeface="Century Gothic"/>
                <a:ea typeface="Century Gothic"/>
                <a:cs typeface="Century Gothic"/>
                <a:sym typeface="Wingdings" pitchFamily="2" charset="2"/>
              </a:rPr>
              <a:t> 2H</a:t>
            </a:r>
            <a:r>
              <a:rPr lang="en-GB" sz="2000" baseline="-25000" dirty="0">
                <a:solidFill>
                  <a:schemeClr val="dk1"/>
                </a:solidFill>
                <a:latin typeface="Century Gothic"/>
                <a:ea typeface="Century Gothic"/>
                <a:cs typeface="Century Gothic"/>
                <a:sym typeface="Wingdings" pitchFamily="2" charset="2"/>
              </a:rPr>
              <a:t>2</a:t>
            </a:r>
            <a:r>
              <a:rPr lang="en-GB" sz="2000" dirty="0">
                <a:solidFill>
                  <a:schemeClr val="dk1"/>
                </a:solidFill>
                <a:latin typeface="Century Gothic"/>
                <a:ea typeface="Century Gothic"/>
                <a:cs typeface="Century Gothic"/>
                <a:sym typeface="Wingdings" pitchFamily="2" charset="2"/>
              </a:rPr>
              <a:t>O, we can see that two molecules of hydrogen react with every oxygen molecule to produce two molecules of water. In real chemical equations, it would be extremely unlikely to just have a couple of molecules reacting, so instead we can use the balanced chemical equation to show us the ratio of moles that are involved. This means that 2 moles of hydrogen react with1 mole of oxygen to produce 2 moles of oxygen. Remember that 1 mole of any substance contains 6.02 x10</a:t>
            </a:r>
            <a:r>
              <a:rPr lang="en-GB" sz="2000" baseline="30000" dirty="0">
                <a:solidFill>
                  <a:schemeClr val="dk1"/>
                </a:solidFill>
                <a:latin typeface="Century Gothic"/>
                <a:ea typeface="Century Gothic"/>
                <a:cs typeface="Century Gothic"/>
                <a:sym typeface="Wingdings" pitchFamily="2" charset="2"/>
              </a:rPr>
              <a:t>23</a:t>
            </a:r>
            <a:r>
              <a:rPr lang="en-GB" sz="2000" dirty="0">
                <a:solidFill>
                  <a:schemeClr val="dk1"/>
                </a:solidFill>
                <a:latin typeface="Century Gothic"/>
                <a:ea typeface="Century Gothic"/>
                <a:cs typeface="Century Gothic"/>
                <a:sym typeface="Wingdings" pitchFamily="2" charset="2"/>
              </a:rPr>
              <a:t> particles.</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chemical equations must be balanced.</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reaction between hydrogen and oxygen to form water in terms of molecules.</a:t>
            </a: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reaction between hydrogen and oxygen to form water in terms of moles. </a:t>
            </a: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the number of particles that are present in 1 mole of a substance.</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6613071" cy="430800"/>
          </a:xfrm>
        </p:spPr>
        <p:txBody>
          <a:bodyPr/>
          <a:lstStyle/>
          <a:p>
            <a:r>
              <a:rPr lang="en-US" dirty="0">
                <a:latin typeface="Century Gothic" panose="020B0502020202020204" pitchFamily="34" charset="0"/>
              </a:rPr>
              <a:t>(HT) Amounts of Substances in Equations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15/03/2024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5763696" cy="2862322"/>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L="285750" indent="-285750">
              <a:buFont typeface="Wingdings" pitchFamily="2" charset="2"/>
              <a:buChar char="Ø"/>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b="1"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 PKR: Reactions of Acids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
        <p:nvSpPr>
          <p:cNvPr id="6" name="TextBox 5">
            <a:extLst>
              <a:ext uri="{FF2B5EF4-FFF2-40B4-BE49-F238E27FC236}">
                <a16:creationId xmlns:a16="http://schemas.microsoft.com/office/drawing/2014/main" id="{F464BD60-1C1A-41A1-B716-24264AC4CC4A}"/>
              </a:ext>
            </a:extLst>
          </p:cNvPr>
          <p:cNvSpPr txBox="1"/>
          <p:nvPr/>
        </p:nvSpPr>
        <p:spPr>
          <a:xfrm>
            <a:off x="5029200" y="4496400"/>
            <a:ext cx="6331788" cy="1631216"/>
          </a:xfrm>
          <a:prstGeom prst="rect">
            <a:avLst/>
          </a:prstGeom>
          <a:noFill/>
        </p:spPr>
        <p:txBody>
          <a:bodyPr wrap="square">
            <a:spAutoFit/>
          </a:bodyPr>
          <a:lstStyle/>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p:txBody>
      </p:sp>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chemical reactions in terms of number of moles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number of moles in reactions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masses of reactants or products from balanced symbol equations</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5672687" y="4996046"/>
            <a:ext cx="1318048"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t>
            </a:r>
            <a:r>
              <a:rPr lang="en-US" sz="2800" b="1" baseline="-25000" dirty="0">
                <a:solidFill>
                  <a:schemeClr val="tx1"/>
                </a:solidFill>
                <a:latin typeface="Century Gothic" panose="020B0502020202020204" pitchFamily="34" charset="0"/>
              </a:rPr>
              <a:t>r</a:t>
            </a:r>
          </a:p>
        </p:txBody>
      </p:sp>
      <p:sp>
        <p:nvSpPr>
          <p:cNvPr id="14" name="Rectangle 13">
            <a:extLst>
              <a:ext uri="{FF2B5EF4-FFF2-40B4-BE49-F238E27FC236}">
                <a16:creationId xmlns:a16="http://schemas.microsoft.com/office/drawing/2014/main" id="{A2C825F2-5973-4048-9A5C-E0A4E794080E}"/>
              </a:ext>
            </a:extLst>
          </p:cNvPr>
          <p:cNvSpPr/>
          <p:nvPr/>
        </p:nvSpPr>
        <p:spPr>
          <a:xfrm>
            <a:off x="3781254"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moles</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4" name="Rectangle 3">
            <a:extLst>
              <a:ext uri="{FF2B5EF4-FFF2-40B4-BE49-F238E27FC236}">
                <a16:creationId xmlns:a16="http://schemas.microsoft.com/office/drawing/2014/main" id="{2C109ECA-F60A-FA89-DE1E-65CB0D171574}"/>
              </a:ext>
            </a:extLst>
          </p:cNvPr>
          <p:cNvSpPr/>
          <p:nvPr/>
        </p:nvSpPr>
        <p:spPr>
          <a:xfrm>
            <a:off x="1994958" y="5752295"/>
            <a:ext cx="2642220"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 ratio</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57564CA5-646A-32EE-3028-B1F7058FF8D9}"/>
              </a:ext>
            </a:extLst>
          </p:cNvPr>
          <p:cNvPicPr>
            <a:picLocks noChangeAspect="1"/>
          </p:cNvPicPr>
          <p:nvPr/>
        </p:nvPicPr>
        <p:blipFill>
          <a:blip r:embed="rId3"/>
          <a:stretch>
            <a:fillRect/>
          </a:stretch>
        </p:blipFill>
        <p:spPr>
          <a:xfrm>
            <a:off x="6888124" y="4216399"/>
            <a:ext cx="4535525" cy="2547694"/>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B6A0B-F31F-ECA7-9C9B-5ECB866D9275}"/>
              </a:ext>
            </a:extLst>
          </p:cNvPr>
          <p:cNvSpPr>
            <a:spLocks noGrp="1"/>
          </p:cNvSpPr>
          <p:nvPr>
            <p:ph type="title"/>
          </p:nvPr>
        </p:nvSpPr>
        <p:spPr/>
        <p:txBody>
          <a:bodyPr/>
          <a:lstStyle/>
          <a:p>
            <a:r>
              <a:rPr lang="en-GB" dirty="0">
                <a:latin typeface="Century Gothic" panose="020B0502020202020204" pitchFamily="34" charset="0"/>
              </a:rPr>
              <a:t>Mole Ratios</a:t>
            </a:r>
          </a:p>
        </p:txBody>
      </p:sp>
      <p:sp>
        <p:nvSpPr>
          <p:cNvPr id="3" name="TextBox 2">
            <a:extLst>
              <a:ext uri="{FF2B5EF4-FFF2-40B4-BE49-F238E27FC236}">
                <a16:creationId xmlns:a16="http://schemas.microsoft.com/office/drawing/2014/main" id="{A12A6583-7D76-708A-BFA6-367B9BEFDD48}"/>
              </a:ext>
            </a:extLst>
          </p:cNvPr>
          <p:cNvSpPr txBox="1"/>
          <p:nvPr/>
        </p:nvSpPr>
        <p:spPr>
          <a:xfrm>
            <a:off x="414049" y="859778"/>
            <a:ext cx="6075702" cy="461665"/>
          </a:xfrm>
          <a:prstGeom prst="rect">
            <a:avLst/>
          </a:prstGeom>
          <a:noFill/>
        </p:spPr>
        <p:txBody>
          <a:bodyPr wrap="none" rtlCol="0">
            <a:spAutoFit/>
          </a:bodyPr>
          <a:lstStyle/>
          <a:p>
            <a:r>
              <a:rPr lang="en-GB" sz="2400" dirty="0">
                <a:latin typeface="Century Gothic" panose="020B0502020202020204" pitchFamily="34" charset="0"/>
              </a:rPr>
              <a:t>What does this mean in terms of moles?</a:t>
            </a:r>
          </a:p>
        </p:txBody>
      </p:sp>
      <p:graphicFrame>
        <p:nvGraphicFramePr>
          <p:cNvPr id="6" name="Table 6">
            <a:extLst>
              <a:ext uri="{FF2B5EF4-FFF2-40B4-BE49-F238E27FC236}">
                <a16:creationId xmlns:a16="http://schemas.microsoft.com/office/drawing/2014/main" id="{00A9100F-5242-48A6-AD05-8225695C4312}"/>
              </a:ext>
            </a:extLst>
          </p:cNvPr>
          <p:cNvGraphicFramePr>
            <a:graphicFrameLocks noGrp="1"/>
          </p:cNvGraphicFramePr>
          <p:nvPr>
            <p:extLst>
              <p:ext uri="{D42A27DB-BD31-4B8C-83A1-F6EECF244321}">
                <p14:modId xmlns:p14="http://schemas.microsoft.com/office/powerpoint/2010/main" val="1746022215"/>
              </p:ext>
            </p:extLst>
          </p:nvPr>
        </p:nvGraphicFramePr>
        <p:xfrm>
          <a:off x="1625599" y="1701799"/>
          <a:ext cx="5249334" cy="1828800"/>
        </p:xfrm>
        <a:graphic>
          <a:graphicData uri="http://schemas.openxmlformats.org/drawingml/2006/table">
            <a:tbl>
              <a:tblPr firstRow="1" bandRow="1">
                <a:tableStyleId>{B1EB6348-2FFE-48DD-B87E-607CE2353A59}</a:tableStyleId>
              </a:tblPr>
              <a:tblGrid>
                <a:gridCol w="1749778">
                  <a:extLst>
                    <a:ext uri="{9D8B030D-6E8A-4147-A177-3AD203B41FA5}">
                      <a16:colId xmlns:a16="http://schemas.microsoft.com/office/drawing/2014/main" val="2585971478"/>
                    </a:ext>
                  </a:extLst>
                </a:gridCol>
                <a:gridCol w="1749778">
                  <a:extLst>
                    <a:ext uri="{9D8B030D-6E8A-4147-A177-3AD203B41FA5}">
                      <a16:colId xmlns:a16="http://schemas.microsoft.com/office/drawing/2014/main" val="47412287"/>
                    </a:ext>
                  </a:extLst>
                </a:gridCol>
                <a:gridCol w="1749778">
                  <a:extLst>
                    <a:ext uri="{9D8B030D-6E8A-4147-A177-3AD203B41FA5}">
                      <a16:colId xmlns:a16="http://schemas.microsoft.com/office/drawing/2014/main" val="1343774902"/>
                    </a:ext>
                  </a:extLst>
                </a:gridCol>
              </a:tblGrid>
              <a:tr h="370840">
                <a:tc gridSpan="3">
                  <a:txBody>
                    <a:bodyPr/>
                    <a:lstStyle/>
                    <a:p>
                      <a:pPr algn="ctr"/>
                      <a:r>
                        <a:rPr lang="en-GB" sz="2400" dirty="0">
                          <a:solidFill>
                            <a:schemeClr val="accent1"/>
                          </a:solidFill>
                          <a:latin typeface="Century Gothic" panose="020B0502020202020204" pitchFamily="34" charset="0"/>
                        </a:rPr>
                        <a:t>   4 K      +     O</a:t>
                      </a:r>
                      <a:r>
                        <a:rPr lang="en-GB" sz="2400" baseline="-25000" dirty="0">
                          <a:solidFill>
                            <a:schemeClr val="accent1"/>
                          </a:solidFill>
                          <a:latin typeface="Century Gothic" panose="020B0502020202020204" pitchFamily="34" charset="0"/>
                        </a:rPr>
                        <a:t>2</a:t>
                      </a:r>
                      <a:r>
                        <a:rPr lang="en-GB" sz="2400" dirty="0">
                          <a:solidFill>
                            <a:schemeClr val="accent1"/>
                          </a:solidFill>
                          <a:latin typeface="Century Gothic" panose="020B0502020202020204" pitchFamily="34" charset="0"/>
                        </a:rPr>
                        <a:t>       </a:t>
                      </a:r>
                      <a:r>
                        <a:rPr lang="en-GB" sz="2400" dirty="0">
                          <a:solidFill>
                            <a:schemeClr val="accent1"/>
                          </a:solidFill>
                          <a:latin typeface="Century Gothic" panose="020B0502020202020204" pitchFamily="34" charset="0"/>
                          <a:sym typeface="Wingdings" pitchFamily="2" charset="2"/>
                        </a:rPr>
                        <a:t>     2 K</a:t>
                      </a:r>
                      <a:r>
                        <a:rPr lang="en-GB" sz="2400" baseline="-25000" dirty="0">
                          <a:solidFill>
                            <a:schemeClr val="accent1"/>
                          </a:solidFill>
                          <a:latin typeface="Century Gothic" panose="020B0502020202020204" pitchFamily="34" charset="0"/>
                          <a:sym typeface="Wingdings" pitchFamily="2" charset="2"/>
                        </a:rPr>
                        <a:t>2</a:t>
                      </a:r>
                      <a:r>
                        <a:rPr lang="en-GB" sz="2400" dirty="0">
                          <a:solidFill>
                            <a:schemeClr val="accent1"/>
                          </a:solidFill>
                          <a:latin typeface="Century Gothic" panose="020B0502020202020204" pitchFamily="34" charset="0"/>
                          <a:sym typeface="Wingdings" pitchFamily="2" charset="2"/>
                        </a:rPr>
                        <a:t>O</a:t>
                      </a:r>
                      <a:endParaRPr lang="en-GB" sz="2400" dirty="0">
                        <a:solidFill>
                          <a:schemeClr val="accent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lang="en-GB"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62496959"/>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77631054"/>
                  </a:ext>
                </a:extLst>
              </a:tr>
              <a:tr h="370840">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51068696"/>
                  </a:ext>
                </a:extLst>
              </a:tr>
              <a:tr h="370840">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2400" dirty="0">
                        <a:solidFill>
                          <a:sysClr val="windowText" lastClr="000000"/>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5025893"/>
                  </a:ext>
                </a:extLst>
              </a:tr>
            </a:tbl>
          </a:graphicData>
        </a:graphic>
      </p:graphicFrame>
      <p:sp>
        <p:nvSpPr>
          <p:cNvPr id="9" name="TextBox 8">
            <a:extLst>
              <a:ext uri="{FF2B5EF4-FFF2-40B4-BE49-F238E27FC236}">
                <a16:creationId xmlns:a16="http://schemas.microsoft.com/office/drawing/2014/main" id="{9B789C52-2769-08A8-E228-C5C7D2787BFF}"/>
              </a:ext>
            </a:extLst>
          </p:cNvPr>
          <p:cNvSpPr txBox="1"/>
          <p:nvPr/>
        </p:nvSpPr>
        <p:spPr>
          <a:xfrm>
            <a:off x="430982" y="3890845"/>
            <a:ext cx="10778885" cy="830997"/>
          </a:xfrm>
          <a:prstGeom prst="rect">
            <a:avLst/>
          </a:prstGeom>
          <a:noFill/>
        </p:spPr>
        <p:txBody>
          <a:bodyPr wrap="square" rtlCol="0">
            <a:spAutoFit/>
          </a:bodyPr>
          <a:lstStyle/>
          <a:p>
            <a:r>
              <a:rPr lang="en-GB" sz="2400" dirty="0">
                <a:latin typeface="Century Gothic" panose="020B0502020202020204" pitchFamily="34" charset="0"/>
              </a:rPr>
              <a:t>4 moles of potassium reacts with 1 mole of oxygen to produce 2 moles of potassium oxide.</a:t>
            </a:r>
          </a:p>
        </p:txBody>
      </p:sp>
      <p:sp>
        <p:nvSpPr>
          <p:cNvPr id="10" name="Google Shape;103;p1">
            <a:extLst>
              <a:ext uri="{FF2B5EF4-FFF2-40B4-BE49-F238E27FC236}">
                <a16:creationId xmlns:a16="http://schemas.microsoft.com/office/drawing/2014/main" id="{0AF8E6AA-960B-8A5D-BB20-F46056AD312B}"/>
              </a:ext>
            </a:extLst>
          </p:cNvPr>
          <p:cNvSpPr txBox="1"/>
          <p:nvPr/>
        </p:nvSpPr>
        <p:spPr>
          <a:xfrm>
            <a:off x="2040987" y="2163415"/>
            <a:ext cx="110861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1 mol</a:t>
            </a:r>
            <a:endParaRPr lang="ar-AE" sz="2400" b="1" dirty="0">
              <a:solidFill>
                <a:schemeClr val="accent1"/>
              </a:solidFill>
              <a:latin typeface="Century Gothic" panose="020B0502020202020204" pitchFamily="34" charset="0"/>
              <a:ea typeface="Arial"/>
              <a:cs typeface="Arial"/>
              <a:sym typeface="Arial"/>
            </a:endParaRPr>
          </a:p>
        </p:txBody>
      </p:sp>
      <p:sp>
        <p:nvSpPr>
          <p:cNvPr id="11" name="Google Shape;103;p1">
            <a:extLst>
              <a:ext uri="{FF2B5EF4-FFF2-40B4-BE49-F238E27FC236}">
                <a16:creationId xmlns:a16="http://schemas.microsoft.com/office/drawing/2014/main" id="{E2CE3362-F04A-D39B-D182-624C5C093EAB}"/>
              </a:ext>
            </a:extLst>
          </p:cNvPr>
          <p:cNvSpPr txBox="1"/>
          <p:nvPr/>
        </p:nvSpPr>
        <p:spPr>
          <a:xfrm>
            <a:off x="3632720" y="2146482"/>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0.25 mol</a:t>
            </a:r>
            <a:endParaRPr lang="ar-AE" sz="2400" b="1" dirty="0">
              <a:solidFill>
                <a:schemeClr val="accent1"/>
              </a:solidFill>
              <a:latin typeface="Century Gothic" panose="020B0502020202020204" pitchFamily="34" charset="0"/>
              <a:ea typeface="Arial"/>
              <a:cs typeface="Arial"/>
              <a:sym typeface="Arial"/>
            </a:endParaRPr>
          </a:p>
        </p:txBody>
      </p:sp>
      <p:sp>
        <p:nvSpPr>
          <p:cNvPr id="12" name="Google Shape;103;p1">
            <a:extLst>
              <a:ext uri="{FF2B5EF4-FFF2-40B4-BE49-F238E27FC236}">
                <a16:creationId xmlns:a16="http://schemas.microsoft.com/office/drawing/2014/main" id="{D4B30E93-F912-6AAB-3F74-91792B84556A}"/>
              </a:ext>
            </a:extLst>
          </p:cNvPr>
          <p:cNvSpPr txBox="1"/>
          <p:nvPr/>
        </p:nvSpPr>
        <p:spPr>
          <a:xfrm>
            <a:off x="5342987" y="2163415"/>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0.5 mol</a:t>
            </a:r>
            <a:endParaRPr lang="ar-AE" sz="2400" b="1" dirty="0">
              <a:solidFill>
                <a:schemeClr val="accent1"/>
              </a:solidFill>
              <a:latin typeface="Century Gothic" panose="020B0502020202020204" pitchFamily="34" charset="0"/>
              <a:ea typeface="Arial"/>
              <a:cs typeface="Arial"/>
              <a:sym typeface="Arial"/>
            </a:endParaRPr>
          </a:p>
        </p:txBody>
      </p:sp>
      <p:sp>
        <p:nvSpPr>
          <p:cNvPr id="13" name="Google Shape;103;p1">
            <a:extLst>
              <a:ext uri="{FF2B5EF4-FFF2-40B4-BE49-F238E27FC236}">
                <a16:creationId xmlns:a16="http://schemas.microsoft.com/office/drawing/2014/main" id="{C0B89166-BA26-3885-AB48-527F476AA231}"/>
              </a:ext>
            </a:extLst>
          </p:cNvPr>
          <p:cNvSpPr txBox="1"/>
          <p:nvPr/>
        </p:nvSpPr>
        <p:spPr>
          <a:xfrm>
            <a:off x="3746100" y="2594110"/>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3 mol</a:t>
            </a:r>
            <a:endParaRPr lang="ar-AE" sz="2400" b="1" dirty="0">
              <a:solidFill>
                <a:schemeClr val="accent1"/>
              </a:solidFill>
              <a:latin typeface="Century Gothic" panose="020B0502020202020204" pitchFamily="34" charset="0"/>
              <a:ea typeface="Arial"/>
              <a:cs typeface="Arial"/>
              <a:sym typeface="Arial"/>
            </a:endParaRPr>
          </a:p>
        </p:txBody>
      </p:sp>
      <p:sp>
        <p:nvSpPr>
          <p:cNvPr id="14" name="Google Shape;103;p1">
            <a:extLst>
              <a:ext uri="{FF2B5EF4-FFF2-40B4-BE49-F238E27FC236}">
                <a16:creationId xmlns:a16="http://schemas.microsoft.com/office/drawing/2014/main" id="{E7912AAD-53CC-F993-E73A-8259B5E1D9A7}"/>
              </a:ext>
            </a:extLst>
          </p:cNvPr>
          <p:cNvSpPr txBox="1"/>
          <p:nvPr/>
        </p:nvSpPr>
        <p:spPr>
          <a:xfrm>
            <a:off x="2029944" y="2627240"/>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12 mol</a:t>
            </a:r>
            <a:endParaRPr lang="ar-AE" sz="2400" b="1" dirty="0">
              <a:solidFill>
                <a:schemeClr val="accent1"/>
              </a:solidFill>
              <a:latin typeface="Century Gothic" panose="020B0502020202020204" pitchFamily="34" charset="0"/>
              <a:ea typeface="Arial"/>
              <a:cs typeface="Arial"/>
              <a:sym typeface="Arial"/>
            </a:endParaRPr>
          </a:p>
        </p:txBody>
      </p:sp>
      <p:sp>
        <p:nvSpPr>
          <p:cNvPr id="15" name="Google Shape;103;p1">
            <a:extLst>
              <a:ext uri="{FF2B5EF4-FFF2-40B4-BE49-F238E27FC236}">
                <a16:creationId xmlns:a16="http://schemas.microsoft.com/office/drawing/2014/main" id="{D83CBCE0-6B64-73EB-05C3-3E7682D6141D}"/>
              </a:ext>
            </a:extLst>
          </p:cNvPr>
          <p:cNvSpPr txBox="1"/>
          <p:nvPr/>
        </p:nvSpPr>
        <p:spPr>
          <a:xfrm>
            <a:off x="5468883" y="2607362"/>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6 mol</a:t>
            </a:r>
            <a:endParaRPr lang="ar-AE" sz="2400" b="1" dirty="0">
              <a:solidFill>
                <a:schemeClr val="accent1"/>
              </a:solidFill>
              <a:latin typeface="Century Gothic" panose="020B0502020202020204" pitchFamily="34" charset="0"/>
              <a:ea typeface="Arial"/>
              <a:cs typeface="Arial"/>
              <a:sym typeface="Arial"/>
            </a:endParaRPr>
          </a:p>
        </p:txBody>
      </p:sp>
      <p:sp>
        <p:nvSpPr>
          <p:cNvPr id="16" name="Google Shape;103;p1">
            <a:extLst>
              <a:ext uri="{FF2B5EF4-FFF2-40B4-BE49-F238E27FC236}">
                <a16:creationId xmlns:a16="http://schemas.microsoft.com/office/drawing/2014/main" id="{FB68C628-1D41-F68A-6903-34288CFC9F14}"/>
              </a:ext>
            </a:extLst>
          </p:cNvPr>
          <p:cNvSpPr txBox="1"/>
          <p:nvPr/>
        </p:nvSpPr>
        <p:spPr>
          <a:xfrm>
            <a:off x="5468883" y="3081496"/>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0.1 mol</a:t>
            </a:r>
            <a:endParaRPr lang="ar-AE" sz="2400" b="1" dirty="0">
              <a:solidFill>
                <a:schemeClr val="accent1"/>
              </a:solidFill>
              <a:latin typeface="Century Gothic" panose="020B0502020202020204" pitchFamily="34" charset="0"/>
              <a:ea typeface="Arial"/>
              <a:cs typeface="Arial"/>
              <a:sym typeface="Arial"/>
            </a:endParaRPr>
          </a:p>
        </p:txBody>
      </p:sp>
      <p:sp>
        <p:nvSpPr>
          <p:cNvPr id="17" name="Google Shape;103;p1">
            <a:extLst>
              <a:ext uri="{FF2B5EF4-FFF2-40B4-BE49-F238E27FC236}">
                <a16:creationId xmlns:a16="http://schemas.microsoft.com/office/drawing/2014/main" id="{33B74A59-FAF6-1801-DAB3-D0D55340D840}"/>
              </a:ext>
            </a:extLst>
          </p:cNvPr>
          <p:cNvSpPr txBox="1"/>
          <p:nvPr/>
        </p:nvSpPr>
        <p:spPr>
          <a:xfrm>
            <a:off x="1997550" y="3081496"/>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0.2 mol</a:t>
            </a:r>
            <a:endParaRPr lang="ar-AE" sz="2400" b="1" dirty="0">
              <a:solidFill>
                <a:schemeClr val="accent1"/>
              </a:solidFill>
              <a:latin typeface="Century Gothic" panose="020B0502020202020204" pitchFamily="34" charset="0"/>
              <a:ea typeface="Arial"/>
              <a:cs typeface="Arial"/>
              <a:sym typeface="Arial"/>
            </a:endParaRPr>
          </a:p>
        </p:txBody>
      </p:sp>
      <p:sp>
        <p:nvSpPr>
          <p:cNvPr id="18" name="Google Shape;103;p1">
            <a:extLst>
              <a:ext uri="{FF2B5EF4-FFF2-40B4-BE49-F238E27FC236}">
                <a16:creationId xmlns:a16="http://schemas.microsoft.com/office/drawing/2014/main" id="{B183B88C-3898-AB40-B8D7-566A266AA196}"/>
              </a:ext>
            </a:extLst>
          </p:cNvPr>
          <p:cNvSpPr txBox="1"/>
          <p:nvPr/>
        </p:nvSpPr>
        <p:spPr>
          <a:xfrm>
            <a:off x="3657016" y="3081496"/>
            <a:ext cx="14980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0.05 mol</a:t>
            </a:r>
            <a:endParaRPr lang="ar-AE" sz="2400" b="1"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868362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9dd66dd2-dc2f-4e10-8286-f1da66314693"/>
    <ds:schemaRef ds:uri="http://purl.org/dc/dcmitype/"/>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www.w3.org/XML/1998/namespace"/>
    <ds:schemaRef ds:uri="http://schemas.microsoft.com/office/infopath/2007/PartnerControls"/>
    <ds:schemaRef ds:uri="e7f29ac3-c74a-46a7-9e80-ec6458dc319f"/>
    <ds:schemaRef ds:uri="http://purl.org/dc/elements/1.1/"/>
  </ds:schemaRefs>
</ds:datastoreItem>
</file>

<file path=customXml/itemProps3.xml><?xml version="1.0" encoding="utf-8"?>
<ds:datastoreItem xmlns:ds="http://schemas.openxmlformats.org/officeDocument/2006/customXml" ds:itemID="{D4893F6B-150A-4C0A-BCC1-AA31DC296A5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4748</TotalTime>
  <Words>5993</Words>
  <Application>Microsoft Macintosh PowerPoint</Application>
  <PresentationFormat>Widescreen</PresentationFormat>
  <Paragraphs>577</Paragraphs>
  <Slides>29</Slides>
  <Notes>25</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Practical Activity</vt:lpstr>
      <vt:lpstr>PowerPoint Presentation</vt:lpstr>
      <vt:lpstr>PowerPoint Presentation</vt:lpstr>
      <vt:lpstr>PowerPoint Presentation</vt:lpstr>
      <vt:lpstr>C4.3.7</vt:lpstr>
      <vt:lpstr>PowerPoint Presentation</vt:lpstr>
      <vt:lpstr>This is the fix-it portion of the lesson</vt:lpstr>
      <vt:lpstr>Mole Ratios</vt:lpstr>
      <vt:lpstr>Complete the tables to show the mole ratios</vt:lpstr>
      <vt:lpstr>Moles, Mass and Mr</vt:lpstr>
      <vt:lpstr>Moles, Mass and Mr</vt:lpstr>
      <vt:lpstr>Is this statement correct?</vt:lpstr>
      <vt:lpstr>Describe how you would solve this question.</vt:lpstr>
      <vt:lpstr>Identify the mistake(s) in this working.</vt:lpstr>
      <vt:lpstr>Identify the mistake(s) in this working.</vt:lpstr>
      <vt:lpstr>Drill</vt:lpstr>
      <vt:lpstr>Drill answers</vt:lpstr>
      <vt:lpstr>PowerPoint Presentation</vt:lpstr>
      <vt:lpstr>PowerPoint Presentation</vt:lpstr>
      <vt:lpstr>PowerPoint Presentation</vt:lpstr>
      <vt:lpstr>Activity</vt:lpstr>
      <vt:lpstr>Answers</vt:lpstr>
      <vt:lpstr>Answers</vt:lpstr>
      <vt:lpstr>Answers</vt:lpstr>
      <vt:lpstr>Answers</vt:lpstr>
      <vt:lpstr>Answers</vt:lpstr>
      <vt:lpstr>Answer the questions below.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283</cp:revision>
  <dcterms:created xsi:type="dcterms:W3CDTF">2019-03-21T11:24:14Z</dcterms:created>
  <dcterms:modified xsi:type="dcterms:W3CDTF">2024-03-15T11:06:50Z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